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7" r:id="rId4"/>
    <p:sldId id="266" r:id="rId5"/>
    <p:sldId id="259" r:id="rId6"/>
    <p:sldId id="267" r:id="rId7"/>
    <p:sldId id="261" r:id="rId8"/>
    <p:sldId id="262" r:id="rId9"/>
    <p:sldId id="268" r:id="rId10"/>
    <p:sldId id="260" r:id="rId11"/>
    <p:sldId id="269" r:id="rId12"/>
    <p:sldId id="271" r:id="rId13"/>
    <p:sldId id="265" r:id="rId14"/>
    <p:sldId id="270" r:id="rId15"/>
    <p:sldId id="263" r:id="rId16"/>
    <p:sldId id="264" r:id="rId1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570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73B6-1E8C-49EC-BE03-E53A3E53AD5D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3950D-FA21-44EB-B969-F63B0516832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73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3950D-FA21-44EB-B969-F63B05168323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92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005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21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69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197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79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181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40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745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980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692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292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A8325-185E-4854-BBA4-04D66D852619}" type="datetimeFigureOut">
              <a:rPr lang="da-DK" smtClean="0"/>
              <a:t>27-04-2018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844D3-D58A-4A31-B686-EEF414C8D1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204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3600" dirty="0" err="1" smtClean="0"/>
              <a:t>BridgeCentral</a:t>
            </a:r>
            <a:r>
              <a:rPr lang="da-DK" sz="3600" dirty="0" smtClean="0"/>
              <a:t> 3 og </a:t>
            </a:r>
            <a:r>
              <a:rPr lang="da-DK" sz="3600" dirty="0" err="1" smtClean="0"/>
              <a:t>BridgeMate</a:t>
            </a:r>
            <a:endParaRPr lang="da-DK" sz="3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03040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1800" dirty="0" smtClean="0"/>
              <a:t>Indledning</a:t>
            </a:r>
            <a:endParaRPr lang="da-DK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1800" dirty="0" smtClean="0"/>
              <a:t>Lidt </a:t>
            </a:r>
            <a:r>
              <a:rPr lang="da-DK" sz="1800" dirty="0"/>
              <a:t>historie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1800" dirty="0" smtClean="0"/>
              <a:t>Ny </a:t>
            </a:r>
            <a:r>
              <a:rPr lang="da-DK" sz="1800" dirty="0"/>
              <a:t>funktionalitet </a:t>
            </a:r>
            <a:r>
              <a:rPr lang="da-DK" sz="1800" dirty="0" smtClean="0"/>
              <a:t> I - V</a:t>
            </a:r>
            <a:endParaRPr lang="da-DK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1800" dirty="0" smtClean="0"/>
              <a:t>Ny funktionalitet, småting VI - X</a:t>
            </a:r>
            <a:endParaRPr lang="da-DK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sz="1800" dirty="0" smtClean="0"/>
              <a:t>BC2 </a:t>
            </a:r>
            <a:r>
              <a:rPr lang="da-DK" sz="1800" dirty="0"/>
              <a:t>vs. BC3 - de vigtigste </a:t>
            </a:r>
            <a:r>
              <a:rPr lang="da-DK" sz="1800" dirty="0" smtClean="0"/>
              <a:t>forskelle</a:t>
            </a:r>
            <a:r>
              <a:rPr lang="da-DK" sz="1800" dirty="0"/>
              <a:t>. 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4405">
            <a:off x="411209" y="355469"/>
            <a:ext cx="17716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bridgemate.com/media/images/bridgemate2-front-en-2.png?ep=_d3kGCc0t748XZNb8fMOI3lM0qk7VBc4slIwbzqCm-helwLhQopy92lLUXXHQah9N5pmgOip4vQXRmQCk0ySvw,,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2471">
            <a:off x="7580951" y="217263"/>
            <a:ext cx="975079" cy="168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Nye funktionalitet VI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/>
              <a:t>117 småting: </a:t>
            </a:r>
          </a:p>
          <a:p>
            <a:r>
              <a:rPr lang="da-DK" sz="2000" dirty="0"/>
              <a:t> </a:t>
            </a:r>
          </a:p>
          <a:p>
            <a:r>
              <a:rPr lang="da-DK" sz="2000" dirty="0"/>
              <a:t>Storskærms resultatformidling i klubberne </a:t>
            </a:r>
            <a:r>
              <a:rPr lang="da-DK" sz="2000" dirty="0" smtClean="0"/>
              <a:t>à </a:t>
            </a:r>
            <a:r>
              <a:rPr lang="da-DK" sz="2000" dirty="0"/>
              <a:t>la </a:t>
            </a:r>
            <a:r>
              <a:rPr lang="da-DK" sz="2000" dirty="0" smtClean="0"/>
              <a:t>den, </a:t>
            </a:r>
            <a:r>
              <a:rPr lang="da-DK" sz="2000" dirty="0"/>
              <a:t>man kender fra Svendborg</a:t>
            </a:r>
            <a:r>
              <a:rPr lang="da-DK" sz="2000" dirty="0" smtClean="0"/>
              <a:t>.</a:t>
            </a:r>
            <a:br>
              <a:rPr lang="da-DK" sz="2000" dirty="0" smtClean="0"/>
            </a:br>
            <a:r>
              <a:rPr lang="da-DK" sz="2000" dirty="0" smtClean="0"/>
              <a:t>Startlister </a:t>
            </a:r>
            <a:r>
              <a:rPr lang="da-DK" sz="2000" dirty="0"/>
              <a:t>og </a:t>
            </a:r>
            <a:r>
              <a:rPr lang="da-DK" sz="2000" dirty="0" smtClean="0"/>
              <a:t>rundestillinger til hold-, par- </a:t>
            </a:r>
            <a:r>
              <a:rPr lang="da-DK" sz="2000" dirty="0"/>
              <a:t>og </a:t>
            </a:r>
            <a:r>
              <a:rPr lang="da-DK" sz="2000" dirty="0" smtClean="0"/>
              <a:t>enkeltmandsturneringer. </a:t>
            </a:r>
            <a:endParaRPr lang="da-DK" sz="2000" dirty="0"/>
          </a:p>
          <a:p>
            <a:r>
              <a:rPr lang="da-DK" sz="1200" dirty="0"/>
              <a:t> </a:t>
            </a:r>
          </a:p>
          <a:p>
            <a:r>
              <a:rPr lang="da-DK" sz="2000" dirty="0"/>
              <a:t>MP tildeling efter formler i stedet for tabellagte MP </a:t>
            </a:r>
            <a:r>
              <a:rPr lang="da-DK" sz="2000" dirty="0" smtClean="0"/>
              <a:t>(</a:t>
            </a:r>
            <a:r>
              <a:rPr lang="da-DK" sz="2000" dirty="0"/>
              <a:t>læs: GP og SP virker, uanset turneringsstørrelse</a:t>
            </a:r>
            <a:r>
              <a:rPr lang="da-DK" sz="2000" dirty="0" smtClean="0"/>
              <a:t>)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 smtClean="0"/>
          </a:p>
          <a:p>
            <a:r>
              <a:rPr lang="da-DK" sz="2000" dirty="0" smtClean="0"/>
              <a:t>40 </a:t>
            </a:r>
            <a:r>
              <a:rPr lang="da-DK" sz="2000" dirty="0" err="1"/>
              <a:t>special</a:t>
            </a:r>
            <a:r>
              <a:rPr lang="da-DK" sz="2000" dirty="0"/>
              <a:t> turneringer (åben par, senior par, dame par, divisions turneringen, junior DM osv</a:t>
            </a:r>
            <a:r>
              <a:rPr lang="da-DK" sz="2000" dirty="0" smtClean="0"/>
              <a:t>.). </a:t>
            </a:r>
            <a:br>
              <a:rPr lang="da-DK" sz="2000" dirty="0" smtClean="0"/>
            </a:br>
            <a:r>
              <a:rPr lang="da-DK" sz="2000" dirty="0" smtClean="0"/>
              <a:t>– </a:t>
            </a:r>
            <a:r>
              <a:rPr lang="da-DK" sz="2000" dirty="0"/>
              <a:t>MP tildeling i hånden for disse turneringer bør være en saga </a:t>
            </a:r>
            <a:r>
              <a:rPr lang="da-DK" sz="2000" dirty="0" smtClean="0"/>
              <a:t>blot.</a:t>
            </a:r>
            <a:endParaRPr lang="da-DK" sz="2000" dirty="0"/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5" y="3068960"/>
            <a:ext cx="5640427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60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Nye funktionalitet VII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/>
              <a:t>Indlæsning </a:t>
            </a:r>
            <a:r>
              <a:rPr lang="da-DK" sz="2000" dirty="0"/>
              <a:t>af startliste fra </a:t>
            </a:r>
            <a:r>
              <a:rPr lang="da-DK" sz="2000" dirty="0" err="1" smtClean="0"/>
              <a:t>csv</a:t>
            </a:r>
            <a:r>
              <a:rPr lang="da-DK" sz="2000" dirty="0" smtClean="0"/>
              <a:t>-fil. Her </a:t>
            </a:r>
            <a:r>
              <a:rPr lang="da-DK" sz="2000" dirty="0"/>
              <a:t>er det </a:t>
            </a:r>
            <a:r>
              <a:rPr lang="da-DK" sz="2000" dirty="0" smtClean="0"/>
              <a:t>muligt </a:t>
            </a:r>
            <a:r>
              <a:rPr lang="da-DK" sz="2000" dirty="0"/>
              <a:t>at indlæse tilmeldinger fra en komma-separeret </a:t>
            </a:r>
            <a:r>
              <a:rPr lang="da-DK" sz="2000" dirty="0" smtClean="0"/>
              <a:t>tekstfil (</a:t>
            </a:r>
            <a:r>
              <a:rPr lang="da-DK" sz="2000" dirty="0" err="1" smtClean="0"/>
              <a:t>csv</a:t>
            </a:r>
            <a:r>
              <a:rPr lang="da-DK" sz="2000" dirty="0" smtClean="0"/>
              <a:t>-fil).</a:t>
            </a:r>
          </a:p>
          <a:p>
            <a:r>
              <a:rPr lang="da-DK" sz="2000" dirty="0" smtClean="0"/>
              <a:t>Formatet er som følgende: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Holdturneringer: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Peters hold;89078;11234;4454;3321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;1111;1241;100023;100115;22212</a:t>
            </a:r>
          </a:p>
          <a:p>
            <a:r>
              <a:rPr lang="da-DK" sz="2000" dirty="0" smtClean="0"/>
              <a:t>			Osv. 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4-8 spillere. Hvis intet holdnavn angives, så				bruges navnet for den første spiller på holdet. </a:t>
            </a:r>
          </a:p>
          <a:p>
            <a:endParaRPr lang="da-DK" sz="2000" dirty="0"/>
          </a:p>
          <a:p>
            <a:r>
              <a:rPr lang="da-DK" sz="2000" dirty="0" smtClean="0"/>
              <a:t>			Parturneringer: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80978;1134 (altid præcis 2 numre pr. </a:t>
            </a:r>
            <a:r>
              <a:rPr lang="da-DK" sz="2000" dirty="0" err="1" smtClean="0"/>
              <a:t>linie</a:t>
            </a:r>
            <a:r>
              <a:rPr lang="da-DK" sz="2000" dirty="0" smtClean="0"/>
              <a:t>)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4545;9999 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osv.</a:t>
            </a:r>
          </a:p>
          <a:p>
            <a:endParaRPr lang="da-DK" sz="2000" dirty="0"/>
          </a:p>
          <a:p>
            <a:r>
              <a:rPr lang="da-DK" sz="2000" dirty="0" smtClean="0"/>
              <a:t>			Enkeltmand: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80978 (altid præcis 1 nummer pr. </a:t>
            </a:r>
            <a:r>
              <a:rPr lang="da-DK" sz="2000" dirty="0" err="1" smtClean="0"/>
              <a:t>linie</a:t>
            </a:r>
            <a:r>
              <a:rPr lang="da-DK" sz="2000" dirty="0" smtClean="0"/>
              <a:t>)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4563</a:t>
            </a:r>
          </a:p>
          <a:p>
            <a:r>
              <a:rPr lang="da-DK" sz="2000" dirty="0"/>
              <a:t>	</a:t>
            </a:r>
            <a:r>
              <a:rPr lang="da-DK" sz="2000" dirty="0" smtClean="0"/>
              <a:t>		osv.</a:t>
            </a:r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738841"/>
            <a:ext cx="2322418" cy="2898605"/>
          </a:xfrm>
          <a:prstGeom prst="rect">
            <a:avLst/>
          </a:prstGeom>
        </p:spPr>
      </p:pic>
      <p:sp>
        <p:nvSpPr>
          <p:cNvPr id="2" name="Afrundet rektangel 1"/>
          <p:cNvSpPr/>
          <p:nvPr/>
        </p:nvSpPr>
        <p:spPr>
          <a:xfrm>
            <a:off x="683568" y="5229200"/>
            <a:ext cx="2322418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991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5"/>
            <a:ext cx="4048869" cy="2995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felt 2"/>
          <p:cNvSpPr txBox="1">
            <a:spLocks noChangeAspect="1" noChangeArrowheads="1"/>
          </p:cNvSpPr>
          <p:nvPr/>
        </p:nvSpPr>
        <p:spPr bwMode="auto">
          <a:xfrm>
            <a:off x="7524328" y="4149139"/>
            <a:ext cx="1440160" cy="1169551"/>
          </a:xfrm>
          <a:prstGeom prst="rect">
            <a:avLst/>
          </a:prstGeom>
          <a:solidFill>
            <a:srgbClr val="C2D69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00" dirty="0"/>
              <a:t>N/S mod Ø/V</a:t>
            </a:r>
          </a:p>
          <a:p>
            <a:pPr algn="ctr"/>
            <a:r>
              <a:rPr lang="da-DK" sz="1200" dirty="0"/>
              <a:t>Jens Fup</a:t>
            </a:r>
          </a:p>
          <a:p>
            <a:pPr algn="ctr"/>
            <a:r>
              <a:rPr lang="da-DK" sz="1200" dirty="0" smtClean="0"/>
              <a:t>Orville Bulder</a:t>
            </a:r>
          </a:p>
          <a:p>
            <a:pPr algn="ctr"/>
            <a:r>
              <a:rPr lang="da-DK" sz="1200" dirty="0" smtClean="0"/>
              <a:t>-----------------------</a:t>
            </a:r>
            <a:endParaRPr lang="da-DK" sz="1200" dirty="0"/>
          </a:p>
          <a:p>
            <a:pPr algn="ctr"/>
            <a:r>
              <a:rPr lang="da-DK" sz="1200" dirty="0"/>
              <a:t>Flovmand</a:t>
            </a:r>
          </a:p>
          <a:p>
            <a:pPr algn="ctr"/>
            <a:r>
              <a:rPr lang="da-DK" sz="1200" dirty="0" smtClean="0"/>
              <a:t>Søvnig</a:t>
            </a:r>
            <a:endParaRPr lang="da-DK" sz="1200" dirty="0"/>
          </a:p>
        </p:txBody>
      </p:sp>
      <p:sp>
        <p:nvSpPr>
          <p:cNvPr id="9" name="Tekstboks 8"/>
          <p:cNvSpPr txBox="1"/>
          <p:nvPr/>
        </p:nvSpPr>
        <p:spPr>
          <a:xfrm>
            <a:off x="107504" y="720000"/>
            <a:ext cx="44644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Forbedret </a:t>
            </a:r>
            <a:r>
              <a:rPr lang="da-DK" sz="2000" dirty="0" err="1"/>
              <a:t>BridgeMate</a:t>
            </a:r>
            <a:r>
              <a:rPr lang="da-DK" sz="2000" dirty="0"/>
              <a:t> </a:t>
            </a:r>
            <a:r>
              <a:rPr lang="da-DK" sz="2000" dirty="0" smtClean="0"/>
              <a:t>support</a:t>
            </a:r>
          </a:p>
          <a:p>
            <a:endParaRPr lang="da-DK" sz="2000" dirty="0" smtClean="0"/>
          </a:p>
          <a:p>
            <a:r>
              <a:rPr lang="da-DK" sz="2000" dirty="0" smtClean="0"/>
              <a:t>Navne </a:t>
            </a:r>
            <a:r>
              <a:rPr lang="da-DK" sz="2000" dirty="0"/>
              <a:t>i BM </a:t>
            </a:r>
            <a:r>
              <a:rPr lang="da-DK" sz="2000" dirty="0" smtClean="0"/>
              <a:t>terminaler</a:t>
            </a:r>
          </a:p>
          <a:p>
            <a:r>
              <a:rPr lang="da-DK" sz="2000" dirty="0" smtClean="0"/>
              <a:t>Justeringer </a:t>
            </a:r>
            <a:r>
              <a:rPr lang="da-DK" sz="2000" dirty="0"/>
              <a:t>fra </a:t>
            </a:r>
            <a:r>
              <a:rPr lang="da-DK" sz="2000" dirty="0" smtClean="0"/>
              <a:t>BM</a:t>
            </a:r>
          </a:p>
          <a:p>
            <a:r>
              <a:rPr lang="da-DK" sz="2000" dirty="0" smtClean="0"/>
              <a:t>m.v. </a:t>
            </a:r>
          </a:p>
          <a:p>
            <a:endParaRPr lang="da-DK" sz="2000" dirty="0"/>
          </a:p>
          <a:p>
            <a:r>
              <a:rPr lang="da-DK" sz="2000" dirty="0" smtClean="0"/>
              <a:t>Noget af dette virker kun i BM-II.</a:t>
            </a:r>
          </a:p>
          <a:p>
            <a:endParaRPr lang="da-DK" sz="2000" dirty="0"/>
          </a:p>
          <a:p>
            <a:r>
              <a:rPr lang="da-DK" sz="2000" dirty="0" smtClean="0"/>
              <a:t>Navne og parnumre virker ikke i </a:t>
            </a:r>
          </a:p>
          <a:p>
            <a:r>
              <a:rPr lang="da-DK" sz="2000" dirty="0" smtClean="0"/>
              <a:t>Enkeltmandsturneringer – det er en fejl i </a:t>
            </a:r>
            <a:r>
              <a:rPr lang="da-DK" sz="2000" dirty="0" err="1" smtClean="0"/>
              <a:t>BridgeMate</a:t>
            </a:r>
            <a:r>
              <a:rPr lang="da-DK" sz="2000" dirty="0" smtClean="0"/>
              <a:t>, uden for </a:t>
            </a:r>
            <a:r>
              <a:rPr lang="da-DK" sz="2000" dirty="0" err="1" smtClean="0"/>
              <a:t>BridgeCentrals</a:t>
            </a:r>
            <a:r>
              <a:rPr lang="da-DK" sz="2000" dirty="0" smtClean="0"/>
              <a:t> </a:t>
            </a:r>
          </a:p>
          <a:p>
            <a:r>
              <a:rPr lang="da-DK" sz="2000" dirty="0" smtClean="0"/>
              <a:t>kontrol. </a:t>
            </a:r>
          </a:p>
          <a:p>
            <a:endParaRPr lang="da-DK" sz="2000" dirty="0" smtClean="0"/>
          </a:p>
          <a:p>
            <a:r>
              <a:rPr lang="da-DK" sz="2000" dirty="0" smtClean="0"/>
              <a:t>HUSK: sæt flueben </a:t>
            </a:r>
            <a:r>
              <a:rPr lang="da-DK" sz="2000" dirty="0"/>
              <a:t>i ”Brug </a:t>
            </a:r>
            <a:r>
              <a:rPr lang="da-DK" sz="2000" dirty="0" err="1"/>
              <a:t>BridgeMate</a:t>
            </a:r>
            <a:r>
              <a:rPr lang="da-DK" sz="2000" dirty="0"/>
              <a:t> opsætning angivet af </a:t>
            </a:r>
            <a:r>
              <a:rPr lang="da-DK" sz="2000" dirty="0" smtClean="0"/>
              <a:t>regnskabsprogram</a:t>
            </a:r>
            <a:r>
              <a:rPr lang="da-DK" sz="2000" dirty="0"/>
              <a:t>”</a:t>
            </a:r>
            <a:endParaRPr lang="da-DK" sz="2000" dirty="0" smtClean="0"/>
          </a:p>
          <a:p>
            <a:r>
              <a:rPr lang="da-DK" sz="2000" dirty="0"/>
              <a:t>i</a:t>
            </a:r>
            <a:r>
              <a:rPr lang="da-DK" sz="2000" dirty="0" smtClean="0"/>
              <a:t> </a:t>
            </a:r>
            <a:r>
              <a:rPr lang="da-DK" sz="2000" dirty="0" err="1" smtClean="0"/>
              <a:t>BridgeMate</a:t>
            </a:r>
            <a:r>
              <a:rPr lang="da-DK" sz="2000" dirty="0" smtClean="0"/>
              <a:t> Control Software først ellers har BridgeCentral ikke kontrol over BCS.</a:t>
            </a:r>
            <a:endParaRPr lang="da-DK" sz="2000" dirty="0"/>
          </a:p>
        </p:txBody>
      </p:sp>
      <p:pic>
        <p:nvPicPr>
          <p:cNvPr id="13" name="Billed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6" y="3582344"/>
            <a:ext cx="2736304" cy="2898605"/>
          </a:xfrm>
          <a:prstGeom prst="rect">
            <a:avLst/>
          </a:prstGeom>
        </p:spPr>
      </p:pic>
      <p:cxnSp>
        <p:nvCxnSpPr>
          <p:cNvPr id="3" name="Lige pilforbindelse 2"/>
          <p:cNvCxnSpPr/>
          <p:nvPr/>
        </p:nvCxnSpPr>
        <p:spPr>
          <a:xfrm flipV="1">
            <a:off x="4067944" y="908720"/>
            <a:ext cx="2448272" cy="38251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6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Nye funktionalitet VIII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/>
              <a:t>Monrad </a:t>
            </a:r>
            <a:r>
              <a:rPr lang="da-DK" sz="2000" dirty="0"/>
              <a:t>funktionalitet (hold og par</a:t>
            </a:r>
            <a:r>
              <a:rPr lang="da-DK" sz="2000" dirty="0" smtClean="0"/>
              <a:t>): </a:t>
            </a:r>
            <a:r>
              <a:rPr lang="da-DK" sz="2000" dirty="0"/>
              <a:t>Genmøde, seedning (efter handicap eller lodtrækning eller </a:t>
            </a:r>
            <a:r>
              <a:rPr lang="da-DK" sz="2000" dirty="0" err="1"/>
              <a:t>TL's</a:t>
            </a:r>
            <a:r>
              <a:rPr lang="da-DK" sz="2000" dirty="0"/>
              <a:t> vurdering), manuel </a:t>
            </a:r>
            <a:r>
              <a:rPr lang="da-DK" sz="2000" dirty="0" smtClean="0"/>
              <a:t>rundelægning.</a:t>
            </a:r>
            <a:endParaRPr lang="da-DK" sz="2000" dirty="0"/>
          </a:p>
          <a:p>
            <a:r>
              <a:rPr lang="da-DK" sz="1200" dirty="0"/>
              <a:t> </a:t>
            </a:r>
          </a:p>
          <a:p>
            <a:r>
              <a:rPr lang="da-DK" sz="2000" dirty="0"/>
              <a:t>§221/§223 tiebreak (brydning af ligestilling efter turneringsbestemmelserne</a:t>
            </a:r>
            <a:r>
              <a:rPr lang="da-DK" sz="2000" dirty="0" smtClean="0"/>
              <a:t>)</a:t>
            </a:r>
          </a:p>
          <a:p>
            <a:endParaRPr lang="da-DK" sz="2000" dirty="0"/>
          </a:p>
          <a:p>
            <a:r>
              <a:rPr lang="da-DK" sz="2000" dirty="0"/>
              <a:t>Verificering af skifteplaners integritet før disse gemmes. </a:t>
            </a:r>
            <a:r>
              <a:rPr lang="da-DK" sz="1200" dirty="0"/>
              <a:t> </a:t>
            </a:r>
          </a:p>
          <a:p>
            <a:r>
              <a:rPr lang="da-DK" sz="1200" dirty="0"/>
              <a:t> </a:t>
            </a:r>
          </a:p>
          <a:p>
            <a:r>
              <a:rPr lang="da-DK" sz="2000" dirty="0" smtClean="0"/>
              <a:t>Automatisering </a:t>
            </a:r>
            <a:r>
              <a:rPr lang="da-DK" sz="2000" dirty="0"/>
              <a:t>af diverse arbejdsgange, </a:t>
            </a:r>
            <a:r>
              <a:rPr lang="da-DK" sz="2000" dirty="0" smtClean="0"/>
              <a:t>fx </a:t>
            </a:r>
            <a:r>
              <a:rPr lang="da-DK" sz="2000" dirty="0"/>
              <a:t>upload </a:t>
            </a:r>
            <a:r>
              <a:rPr lang="da-DK" sz="2000" dirty="0" smtClean="0"/>
              <a:t>af hjemmesider/ indlæs </a:t>
            </a:r>
            <a:r>
              <a:rPr lang="da-DK" sz="2000" dirty="0"/>
              <a:t>kortfordelinger for alle rækker på </a:t>
            </a:r>
            <a:r>
              <a:rPr lang="da-DK" sz="2000" dirty="0" smtClean="0"/>
              <a:t>én </a:t>
            </a:r>
            <a:r>
              <a:rPr lang="da-DK" sz="2000" dirty="0"/>
              <a:t>gang </a:t>
            </a:r>
            <a:r>
              <a:rPr lang="da-DK" sz="2000" dirty="0" smtClean="0"/>
              <a:t>(én </a:t>
            </a:r>
            <a:r>
              <a:rPr lang="da-DK" sz="2000" dirty="0"/>
              <a:t>operation</a:t>
            </a:r>
            <a:r>
              <a:rPr lang="da-DK" sz="2000" dirty="0" smtClean="0"/>
              <a:t>).</a:t>
            </a:r>
          </a:p>
          <a:p>
            <a:endParaRPr lang="da-DK" sz="2000" dirty="0"/>
          </a:p>
          <a:p>
            <a:endParaRPr lang="da-DK" sz="1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4047154"/>
            <a:ext cx="3834647" cy="1254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4047154"/>
            <a:ext cx="4148642" cy="183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frundet rektangel 7"/>
          <p:cNvSpPr/>
          <p:nvPr/>
        </p:nvSpPr>
        <p:spPr>
          <a:xfrm>
            <a:off x="4729506" y="4581128"/>
            <a:ext cx="821347" cy="19092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Afrundet rektangel 8"/>
          <p:cNvSpPr/>
          <p:nvPr/>
        </p:nvSpPr>
        <p:spPr>
          <a:xfrm>
            <a:off x="881284" y="4664038"/>
            <a:ext cx="1791616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61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Nye funktionalitet </a:t>
            </a:r>
            <a:r>
              <a:rPr lang="da-DK" dirty="0"/>
              <a:t>X</a:t>
            </a:r>
            <a:r>
              <a:rPr lang="da-DK" dirty="0" smtClean="0"/>
              <a:t>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/>
              <a:t>Automatisk </a:t>
            </a:r>
            <a:r>
              <a:rPr lang="da-DK" sz="2000" dirty="0"/>
              <a:t>BM indlæsning / </a:t>
            </a:r>
            <a:r>
              <a:rPr lang="da-DK" sz="2000" dirty="0" smtClean="0"/>
              <a:t>resultatudskrivning.</a:t>
            </a:r>
            <a:endParaRPr lang="da-DK" sz="2000" dirty="0"/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232756"/>
            <a:ext cx="3600000" cy="2105660"/>
          </a:xfrm>
          <a:prstGeom prst="rect">
            <a:avLst/>
          </a:prstGeom>
        </p:spPr>
      </p:pic>
      <p:sp>
        <p:nvSpPr>
          <p:cNvPr id="2" name="Afrundet rektangel 1"/>
          <p:cNvSpPr/>
          <p:nvPr/>
        </p:nvSpPr>
        <p:spPr>
          <a:xfrm>
            <a:off x="1115616" y="1412776"/>
            <a:ext cx="648072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61048"/>
            <a:ext cx="3600000" cy="254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ktangel 7"/>
          <p:cNvSpPr/>
          <p:nvPr/>
        </p:nvSpPr>
        <p:spPr>
          <a:xfrm>
            <a:off x="4603682" y="1244124"/>
            <a:ext cx="421679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/>
              <a:t>Når </a:t>
            </a:r>
            <a:r>
              <a:rPr lang="da-DK" sz="2000" dirty="0"/>
              <a:t>man henter resultater, kan BC3 </a:t>
            </a:r>
            <a:r>
              <a:rPr lang="da-DK" sz="2000" dirty="0" smtClean="0"/>
              <a:t>sættes </a:t>
            </a:r>
            <a:r>
              <a:rPr lang="da-DK" sz="2000" dirty="0"/>
              <a:t>til at ”Hente data </a:t>
            </a:r>
            <a:r>
              <a:rPr lang="da-DK" sz="2000" dirty="0" smtClean="0"/>
              <a:t>løbende”. Dette </a:t>
            </a:r>
            <a:r>
              <a:rPr lang="da-DK" sz="2000" dirty="0"/>
              <a:t>bruges, så man ikke skal hente alle resultaterne </a:t>
            </a:r>
            <a:r>
              <a:rPr lang="da-DK" sz="2000" dirty="0" smtClean="0"/>
              <a:t>til sidst </a:t>
            </a:r>
            <a:r>
              <a:rPr lang="da-DK" sz="2000" dirty="0"/>
              <a:t>i turneringen. Hermed sparer man tid</a:t>
            </a:r>
            <a:r>
              <a:rPr lang="da-DK" sz="2000" dirty="0" smtClean="0"/>
              <a:t>.</a:t>
            </a:r>
            <a:endParaRPr lang="da-DK" sz="2000" dirty="0"/>
          </a:p>
        </p:txBody>
      </p:sp>
      <p:sp>
        <p:nvSpPr>
          <p:cNvPr id="9" name="Rektangel 8"/>
          <p:cNvSpPr/>
          <p:nvPr/>
        </p:nvSpPr>
        <p:spPr>
          <a:xfrm>
            <a:off x="4603682" y="3861048"/>
            <a:ext cx="4216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 smtClean="0"/>
              <a:t>Man kan få BC3 til automatisk, at udskrive rundestilling på eks. printer.</a:t>
            </a:r>
            <a:endParaRPr lang="da-DK" sz="2000" dirty="0"/>
          </a:p>
        </p:txBody>
      </p:sp>
      <p:sp>
        <p:nvSpPr>
          <p:cNvPr id="11" name="Afrundet rektangel 10"/>
          <p:cNvSpPr/>
          <p:nvPr/>
        </p:nvSpPr>
        <p:spPr>
          <a:xfrm>
            <a:off x="2411760" y="4077072"/>
            <a:ext cx="1080120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26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45" y="1117769"/>
            <a:ext cx="41624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Nye funktionalitet X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Holdturnering</a:t>
            </a:r>
          </a:p>
          <a:p>
            <a:endParaRPr lang="da-DK" sz="1200" dirty="0" smtClean="0"/>
          </a:p>
          <a:p>
            <a:endParaRPr lang="da-DK" sz="1200" dirty="0"/>
          </a:p>
          <a:p>
            <a:endParaRPr lang="da-DK" sz="1200" dirty="0" smtClean="0"/>
          </a:p>
          <a:p>
            <a:endParaRPr lang="da-DK" sz="1200" dirty="0"/>
          </a:p>
          <a:p>
            <a:endParaRPr lang="da-DK" sz="1200" dirty="0" smtClean="0"/>
          </a:p>
          <a:p>
            <a:endParaRPr lang="da-DK" sz="1200" dirty="0"/>
          </a:p>
          <a:p>
            <a:endParaRPr lang="da-DK" sz="1200" dirty="0" smtClean="0"/>
          </a:p>
          <a:p>
            <a:r>
              <a:rPr lang="da-DK" sz="1200" dirty="0"/>
              <a:t> </a:t>
            </a:r>
          </a:p>
        </p:txBody>
      </p:sp>
      <p:sp>
        <p:nvSpPr>
          <p:cNvPr id="8" name="Afrundet rektangel 7"/>
          <p:cNvSpPr/>
          <p:nvPr/>
        </p:nvSpPr>
        <p:spPr>
          <a:xfrm>
            <a:off x="3877886" y="1716756"/>
            <a:ext cx="1080120" cy="27208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Rektangel 2"/>
          <p:cNvSpPr/>
          <p:nvPr/>
        </p:nvSpPr>
        <p:spPr>
          <a:xfrm>
            <a:off x="5240541" y="1132717"/>
            <a:ext cx="2211779" cy="72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/>
              <a:t>Der kan markeres </a:t>
            </a:r>
            <a:r>
              <a:rPr lang="da-DK" sz="2000" dirty="0" smtClean="0"/>
              <a:t>ét </a:t>
            </a:r>
            <a:r>
              <a:rPr lang="da-DK" sz="2000" dirty="0"/>
              <a:t>oversidder-hold.</a:t>
            </a:r>
          </a:p>
        </p:txBody>
      </p:sp>
      <p:pic>
        <p:nvPicPr>
          <p:cNvPr id="12" name="Billed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772545" y="3212976"/>
            <a:ext cx="3343275" cy="2562225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4572000" y="3197559"/>
            <a:ext cx="37444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dirty="0"/>
              <a:t>Forskellige serier i A- og B-rækken</a:t>
            </a:r>
          </a:p>
          <a:p>
            <a:r>
              <a:rPr lang="da-DK" sz="2000" dirty="0" smtClean="0"/>
              <a:t>Eksempel:</a:t>
            </a:r>
            <a:endParaRPr lang="da-DK" sz="2000" dirty="0"/>
          </a:p>
          <a:p>
            <a:r>
              <a:rPr lang="da-DK" sz="2000" dirty="0"/>
              <a:t>A-rækken: 1-16 / 17-32</a:t>
            </a:r>
          </a:p>
          <a:p>
            <a:r>
              <a:rPr lang="da-DK" sz="2000" dirty="0"/>
              <a:t>B-rækken: 17-32 / 1-16</a:t>
            </a:r>
          </a:p>
          <a:p>
            <a:r>
              <a:rPr lang="da-DK" sz="2000" dirty="0"/>
              <a:t>(for at spare </a:t>
            </a:r>
            <a:r>
              <a:rPr lang="da-DK" sz="2000" dirty="0" smtClean="0"/>
              <a:t>EDB-lagte kort</a:t>
            </a:r>
            <a:r>
              <a:rPr lang="da-DK" sz="2000" dirty="0"/>
              <a:t>)</a:t>
            </a:r>
          </a:p>
        </p:txBody>
      </p:sp>
      <p:sp>
        <p:nvSpPr>
          <p:cNvPr id="9" name="Afrundet rektangel 8"/>
          <p:cNvSpPr/>
          <p:nvPr/>
        </p:nvSpPr>
        <p:spPr>
          <a:xfrm>
            <a:off x="795581" y="4797151"/>
            <a:ext cx="2046745" cy="97804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45" y="1117768"/>
            <a:ext cx="4133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49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4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683568" y="620688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600" b="1" dirty="0"/>
              <a:t>BC2 vs. BC3 - de vigtigste </a:t>
            </a:r>
            <a:r>
              <a:rPr lang="da-DK" sz="1600" b="1" dirty="0" smtClean="0"/>
              <a:t>forskelle.</a:t>
            </a:r>
            <a:endParaRPr lang="da-DK" sz="1600" dirty="0"/>
          </a:p>
          <a:p>
            <a:r>
              <a:rPr lang="da-DK" sz="1200" dirty="0"/>
              <a:t> </a:t>
            </a:r>
          </a:p>
          <a:p>
            <a:r>
              <a:rPr lang="da-DK" sz="1600" dirty="0"/>
              <a:t>BC2: Alle resultater for en turnering skal være til </a:t>
            </a:r>
            <a:r>
              <a:rPr lang="da-DK" sz="1600" dirty="0" smtClean="0"/>
              <a:t>stede, </a:t>
            </a:r>
            <a:r>
              <a:rPr lang="da-DK" sz="1600" dirty="0"/>
              <a:t>før der kan udregnes et slutresultat. </a:t>
            </a:r>
          </a:p>
          <a:p>
            <a:r>
              <a:rPr lang="da-DK" sz="1600" dirty="0"/>
              <a:t>BC3: Udregning matchpoints på delmængder af resultater (</a:t>
            </a:r>
            <a:r>
              <a:rPr lang="da-DK" sz="1600" dirty="0" err="1"/>
              <a:t>Neuberg</a:t>
            </a:r>
            <a:r>
              <a:rPr lang="da-DK" sz="1600" dirty="0"/>
              <a:t>). </a:t>
            </a:r>
          </a:p>
          <a:p>
            <a:r>
              <a:rPr lang="da-DK" sz="1200" dirty="0"/>
              <a:t> </a:t>
            </a:r>
          </a:p>
          <a:p>
            <a:r>
              <a:rPr lang="da-DK" sz="1600" dirty="0"/>
              <a:t>BC2: Timeslot efter formiddag/eftermiddag/aften. Giver grimme hjemmesider.</a:t>
            </a:r>
          </a:p>
          <a:p>
            <a:r>
              <a:rPr lang="da-DK" sz="1600" dirty="0"/>
              <a:t>BC3: Sektions opdeling pr. </a:t>
            </a:r>
            <a:r>
              <a:rPr lang="da-DK" sz="1600" smtClean="0"/>
              <a:t>klokkeslet </a:t>
            </a:r>
            <a:r>
              <a:rPr lang="da-DK" sz="1600" dirty="0"/>
              <a:t>(10.00, 17.00, 21.00) </a:t>
            </a:r>
          </a:p>
          <a:p>
            <a:r>
              <a:rPr lang="da-DK" sz="1200" dirty="0"/>
              <a:t> </a:t>
            </a:r>
          </a:p>
          <a:p>
            <a:r>
              <a:rPr lang="da-DK" sz="1600" dirty="0" smtClean="0"/>
              <a:t>BC2: </a:t>
            </a:r>
            <a:r>
              <a:rPr lang="da-DK" sz="1600" dirty="0"/>
              <a:t>Justeringer: Der fjernes spil fra opgørelsen - ingen andre lande i hele verden gør sådan!</a:t>
            </a:r>
          </a:p>
          <a:p>
            <a:r>
              <a:rPr lang="da-DK" sz="1600" dirty="0"/>
              <a:t>BC3: Justeringer </a:t>
            </a:r>
            <a:r>
              <a:rPr lang="da-DK" sz="1600" dirty="0" smtClean="0"/>
              <a:t>à </a:t>
            </a:r>
            <a:r>
              <a:rPr lang="da-DK" sz="1600" dirty="0"/>
              <a:t>la </a:t>
            </a:r>
            <a:r>
              <a:rPr lang="da-DK" sz="1600" dirty="0" smtClean="0"/>
              <a:t>international </a:t>
            </a:r>
            <a:r>
              <a:rPr lang="da-DK" sz="1600" dirty="0"/>
              <a:t>praksis: Vægtet, </a:t>
            </a:r>
            <a:r>
              <a:rPr lang="da-DK" sz="1600" dirty="0" smtClean="0"/>
              <a:t>kunstig eller almindelig justeret score. </a:t>
            </a:r>
            <a:r>
              <a:rPr lang="da-DK" sz="1600" dirty="0" err="1"/>
              <a:t>Neuberg</a:t>
            </a:r>
            <a:r>
              <a:rPr lang="da-DK" sz="1600" dirty="0"/>
              <a:t> </a:t>
            </a:r>
            <a:r>
              <a:rPr lang="da-DK" sz="1600" dirty="0" err="1" smtClean="0"/>
              <a:t>opskalering</a:t>
            </a:r>
            <a:r>
              <a:rPr lang="da-DK" sz="1600" dirty="0" smtClean="0"/>
              <a:t> ved brug af kunstige </a:t>
            </a:r>
            <a:r>
              <a:rPr lang="da-DK" sz="1600" dirty="0"/>
              <a:t>M/M+/M- </a:t>
            </a:r>
            <a:r>
              <a:rPr lang="da-DK" sz="1600" dirty="0" smtClean="0"/>
              <a:t>scorer i </a:t>
            </a:r>
            <a:r>
              <a:rPr lang="da-DK" sz="1600" dirty="0"/>
              <a:t>stedet for </a:t>
            </a:r>
            <a:r>
              <a:rPr lang="da-DK" sz="1600" dirty="0" smtClean="0"/>
              <a:t>sænkning af toppen og hævning af bunden osv. </a:t>
            </a:r>
            <a:endParaRPr lang="da-DK" sz="1600" dirty="0"/>
          </a:p>
          <a:p>
            <a:r>
              <a:rPr lang="da-DK" sz="1200" dirty="0"/>
              <a:t> </a:t>
            </a:r>
          </a:p>
          <a:p>
            <a:r>
              <a:rPr lang="da-DK" sz="1600" dirty="0" smtClean="0"/>
              <a:t>BC2</a:t>
            </a:r>
            <a:r>
              <a:rPr lang="da-DK" sz="1600" dirty="0"/>
              <a:t>: Hjemmesider i HTML</a:t>
            </a:r>
          </a:p>
          <a:p>
            <a:r>
              <a:rPr lang="da-DK" sz="1600" dirty="0"/>
              <a:t>BC3: Hjemmesider i XML + PHP </a:t>
            </a:r>
            <a:r>
              <a:rPr lang="da-DK" sz="1600" dirty="0" smtClean="0"/>
              <a:t>script, </a:t>
            </a:r>
            <a:r>
              <a:rPr lang="da-DK" sz="1600" dirty="0"/>
              <a:t>som kan modificeres af fingernemme brugere.</a:t>
            </a:r>
          </a:p>
          <a:p>
            <a:r>
              <a:rPr lang="da-DK" sz="1200" dirty="0"/>
              <a:t>  </a:t>
            </a:r>
          </a:p>
          <a:p>
            <a:r>
              <a:rPr lang="da-DK" sz="1600" dirty="0"/>
              <a:t>Hvad skal man vænne sig til i BC3: </a:t>
            </a:r>
          </a:p>
          <a:p>
            <a:pPr lvl="0"/>
            <a:r>
              <a:rPr lang="da-DK" sz="1600" dirty="0" smtClean="0"/>
              <a:t>- matchpoints (parpoint) er </a:t>
            </a:r>
            <a:r>
              <a:rPr lang="da-DK" sz="1600" dirty="0"/>
              <a:t>ikke </a:t>
            </a:r>
            <a:r>
              <a:rPr lang="da-DK" sz="1600" dirty="0" smtClean="0"/>
              <a:t>længere nødvendigvis </a:t>
            </a:r>
            <a:r>
              <a:rPr lang="da-DK" sz="1600" dirty="0"/>
              <a:t>heltal </a:t>
            </a:r>
            <a:r>
              <a:rPr lang="da-DK" sz="1600" dirty="0" smtClean="0"/>
              <a:t>(på grund af </a:t>
            </a:r>
            <a:r>
              <a:rPr lang="da-DK" sz="1600" dirty="0" err="1" smtClean="0"/>
              <a:t>Neubergs</a:t>
            </a:r>
            <a:r>
              <a:rPr lang="da-DK" sz="1600" dirty="0" smtClean="0"/>
              <a:t> formel)</a:t>
            </a:r>
            <a:endParaRPr lang="da-DK" sz="1600" dirty="0"/>
          </a:p>
          <a:p>
            <a:pPr lvl="0"/>
            <a:r>
              <a:rPr lang="da-DK" sz="1600" dirty="0" smtClean="0"/>
              <a:t>- justeringer afrundes, </a:t>
            </a:r>
            <a:r>
              <a:rPr lang="da-DK" sz="1600" dirty="0"/>
              <a:t>når </a:t>
            </a:r>
            <a:r>
              <a:rPr lang="da-DK" sz="1600" dirty="0" smtClean="0"/>
              <a:t>sektionen er </a:t>
            </a:r>
            <a:r>
              <a:rPr lang="da-DK" sz="1600" dirty="0"/>
              <a:t>slut. M- og M+ afrundes baseret på parrets score i turneringen.</a:t>
            </a:r>
          </a:p>
          <a:p>
            <a:pPr lvl="0"/>
            <a:r>
              <a:rPr lang="da-DK" sz="1600" dirty="0" smtClean="0"/>
              <a:t>- hjemmeside </a:t>
            </a:r>
            <a:r>
              <a:rPr lang="da-DK" sz="1600" dirty="0"/>
              <a:t>upload er langsommere end BC2 (pga. XML) </a:t>
            </a:r>
          </a:p>
          <a:p>
            <a:pPr lvl="0"/>
            <a:r>
              <a:rPr lang="da-DK" sz="1600" dirty="0" smtClean="0"/>
              <a:t>- ”</a:t>
            </a:r>
            <a:r>
              <a:rPr lang="da-DK" sz="1600" dirty="0"/>
              <a:t>Ulovlige” knapper er grå (man kan </a:t>
            </a:r>
            <a:r>
              <a:rPr lang="da-DK" sz="1600" dirty="0" smtClean="0"/>
              <a:t>fx </a:t>
            </a:r>
            <a:r>
              <a:rPr lang="da-DK" sz="1600" dirty="0"/>
              <a:t>ikke trække en </a:t>
            </a:r>
            <a:r>
              <a:rPr lang="da-DK" sz="1600" dirty="0" smtClean="0"/>
              <a:t>monradrunde, </a:t>
            </a:r>
            <a:r>
              <a:rPr lang="da-DK" sz="1600" dirty="0"/>
              <a:t>før der er spillere på startlisten</a:t>
            </a:r>
            <a:r>
              <a:rPr lang="da-DK" sz="1600" dirty="0" smtClean="0"/>
              <a:t>)</a:t>
            </a:r>
          </a:p>
          <a:p>
            <a:pPr lvl="0"/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397546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Indledning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764704"/>
            <a:ext cx="777686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Den følgende gennemgang af forskellene mellem BC2 og BC3 forudsætter, at læseren er i hvert fald overfladisk bekendt med BC2. </a:t>
            </a:r>
          </a:p>
          <a:p>
            <a:r>
              <a:rPr lang="da-DK" sz="1200" dirty="0" smtClean="0"/>
              <a:t> </a:t>
            </a:r>
          </a:p>
          <a:p>
            <a:r>
              <a:rPr lang="da-DK" dirty="0" smtClean="0"/>
              <a:t>Har man prøvet at lave turneringer i BC2, så bør BC3 være lige ud af landevejen - store dele af funktionaliteten er identisk. </a:t>
            </a:r>
          </a:p>
          <a:p>
            <a:r>
              <a:rPr lang="da-DK" sz="1200" dirty="0" smtClean="0"/>
              <a:t> </a:t>
            </a:r>
          </a:p>
          <a:p>
            <a:r>
              <a:rPr lang="da-DK" dirty="0" smtClean="0"/>
              <a:t>Naturligvis kan vi ikke helt undgå nye knapper og eller nye valgmuligheder hist og pist i BC3 - simpelthen fordi BC3 har mange flere muligheder. </a:t>
            </a:r>
          </a:p>
          <a:p>
            <a:r>
              <a:rPr lang="da-DK" sz="1200" dirty="0" smtClean="0"/>
              <a:t> </a:t>
            </a:r>
          </a:p>
          <a:p>
            <a:r>
              <a:rPr lang="da-DK" dirty="0" smtClean="0"/>
              <a:t>Vi har i videst mulig omfang forsøgt at bevare brugergrænsefladen fra BC2, men så godt som al "indmaden" i turneringsdelen er skrabet ud og lavet på ny.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680728" y="3716777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Bemærk, at alle rettelser indtil videre er i turneringsdelen. Medlemsdelen i BC3 er indtil videre (stort set) identisk med BC2.  Den eneste helt nye funktion i medlemsdelen er menupunkt Vedligehold-&gt;Opdater klubnavn for alle spillere. Her opdateres (primær) klubnavn for alle spillere i databasen. </a:t>
            </a:r>
          </a:p>
          <a:p>
            <a:r>
              <a:rPr lang="da-DK" sz="1200" dirty="0" smtClean="0"/>
              <a:t> </a:t>
            </a:r>
          </a:p>
          <a:p>
            <a:r>
              <a:rPr lang="da-DK" dirty="0" smtClean="0"/>
              <a:t>Folk som åbner BC3 og forventer epokegørende nyheder i medlemsdelen, bliver svært skuffede. </a:t>
            </a:r>
          </a:p>
          <a:p>
            <a:r>
              <a:rPr lang="da-DK" sz="1200" dirty="0" smtClean="0"/>
              <a:t> </a:t>
            </a:r>
          </a:p>
          <a:p>
            <a:r>
              <a:rPr lang="da-DK" dirty="0" smtClean="0"/>
              <a:t>Medlemsdelen skal igennem den samme renovering som turneringsdelen. </a:t>
            </a:r>
          </a:p>
          <a:p>
            <a:r>
              <a:rPr lang="da-DK" sz="1200" dirty="0" smtClean="0"/>
              <a:t> </a:t>
            </a:r>
          </a:p>
          <a:p>
            <a:r>
              <a:rPr lang="da-DK" dirty="0" smtClean="0"/>
              <a:t>Det påbegyndes efter planen i efteråret 2018.</a:t>
            </a:r>
          </a:p>
        </p:txBody>
      </p:sp>
    </p:spTree>
    <p:extLst>
      <p:ext uri="{BB962C8B-B14F-4D97-AF65-F5344CB8AC3E}">
        <p14:creationId xmlns:p14="http://schemas.microsoft.com/office/powerpoint/2010/main" val="307880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Historie 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764704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Lidt historie.  </a:t>
            </a:r>
            <a:endParaRPr lang="da-DK" sz="2000" dirty="0" smtClean="0"/>
          </a:p>
          <a:p>
            <a:r>
              <a:rPr lang="da-DK" sz="2000" dirty="0" smtClean="0"/>
              <a:t>BC2 er udviklet og vedligeholdt af DBf siden 2003.</a:t>
            </a:r>
          </a:p>
          <a:p>
            <a:r>
              <a:rPr lang="da-DK" sz="2000" dirty="0" smtClean="0"/>
              <a:t>Programmet bruges årligt til +50.000 turneringer, så programmet er ikke fuldstændigt håbløst... men det er et program, som i mange år har givet DBf og klubberne hovedpine. </a:t>
            </a:r>
          </a:p>
          <a:p>
            <a:endParaRPr lang="da-DK" sz="2000" dirty="0" smtClean="0"/>
          </a:p>
          <a:p>
            <a:r>
              <a:rPr lang="da-DK" sz="2000" dirty="0" smtClean="0"/>
              <a:t>De vigtigste årsager til dette er som følger: </a:t>
            </a:r>
          </a:p>
          <a:p>
            <a:endParaRPr lang="da-DK" sz="2000" dirty="0" smtClean="0"/>
          </a:p>
          <a:p>
            <a:r>
              <a:rPr lang="da-DK" sz="2000" b="1" dirty="0" smtClean="0"/>
              <a:t>1) Dårligt design. </a:t>
            </a:r>
            <a:endParaRPr lang="da-DK" sz="2000" dirty="0" smtClean="0"/>
          </a:p>
          <a:p>
            <a:r>
              <a:rPr lang="da-DK" sz="2000" dirty="0" smtClean="0"/>
              <a:t>Man har simpelthen ikke tænkt sig om, da man oprettede den underliggende database struktur. </a:t>
            </a:r>
          </a:p>
          <a:p>
            <a:r>
              <a:rPr lang="da-DK" sz="2000" dirty="0" smtClean="0"/>
              <a:t>Det gør det vanskeligt for DBf at tilføje ekstra funktionalitet til BC2.</a:t>
            </a:r>
          </a:p>
          <a:p>
            <a:r>
              <a:rPr lang="da-DK" sz="2000" dirty="0" smtClean="0"/>
              <a:t>Et eksempel er fx enkeltmandsturneringer og monradpar. Begge har stået på ønskelisten i mange år, men er meget svære (i praksis: umulige) at tilføje BC2. </a:t>
            </a:r>
          </a:p>
        </p:txBody>
      </p:sp>
    </p:spTree>
    <p:extLst>
      <p:ext uri="{BB962C8B-B14F-4D97-AF65-F5344CB8AC3E}">
        <p14:creationId xmlns:p14="http://schemas.microsoft.com/office/powerpoint/2010/main" val="64493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Historie II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764704"/>
            <a:ext cx="77768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sz="2000" b="1" dirty="0" smtClean="0"/>
          </a:p>
          <a:p>
            <a:r>
              <a:rPr lang="da-DK" sz="2000" b="1" dirty="0" smtClean="0"/>
              <a:t>2) Manglende "rettidig omhu"... </a:t>
            </a:r>
            <a:endParaRPr lang="da-DK" sz="2000" dirty="0" smtClean="0"/>
          </a:p>
          <a:p>
            <a:r>
              <a:rPr lang="da-DK" sz="2000" dirty="0" smtClean="0"/>
              <a:t>… da programmet blev designet. På visse områder har man undladt at indhente ekspertviden.</a:t>
            </a:r>
          </a:p>
          <a:p>
            <a:r>
              <a:rPr lang="da-DK" sz="2000" dirty="0" smtClean="0"/>
              <a:t>Eksempelvis justeringer: BC2 håndterer justeringer på en måde, som er milevidt fra international praksis. </a:t>
            </a:r>
          </a:p>
          <a:p>
            <a:r>
              <a:rPr lang="da-DK" sz="2000" dirty="0" smtClean="0"/>
              <a:t>Citat fra en kendt Dansk TL: "BridgeCentral er 25 år bagefter international praksis, når det gælder justeringer!"</a:t>
            </a:r>
          </a:p>
          <a:p>
            <a:r>
              <a:rPr lang="da-DK" sz="2000" dirty="0" smtClean="0"/>
              <a:t>  </a:t>
            </a:r>
          </a:p>
          <a:p>
            <a:r>
              <a:rPr lang="da-DK" sz="2000" b="1" dirty="0" smtClean="0"/>
              <a:t>3) Tidens tand og teknologisk udvikling. </a:t>
            </a:r>
            <a:endParaRPr lang="da-DK" sz="2000" dirty="0" smtClean="0"/>
          </a:p>
          <a:p>
            <a:r>
              <a:rPr lang="da-DK" sz="2000" dirty="0" err="1" smtClean="0"/>
              <a:t>BridgeMate</a:t>
            </a:r>
            <a:r>
              <a:rPr lang="da-DK" sz="2000" dirty="0" smtClean="0"/>
              <a:t>. BBO. Internettet. Smartphones. Tablets.  Alle de ting fandtes (stort set) ikke i </a:t>
            </a:r>
            <a:r>
              <a:rPr lang="da-DK" sz="2000" dirty="0" err="1" smtClean="0"/>
              <a:t>BridgeCentrals</a:t>
            </a:r>
            <a:r>
              <a:rPr lang="da-DK" sz="2000" dirty="0" smtClean="0"/>
              <a:t> barndom. </a:t>
            </a:r>
          </a:p>
          <a:p>
            <a:r>
              <a:rPr lang="da-DK" sz="2000" dirty="0" smtClean="0"/>
              <a:t>  </a:t>
            </a:r>
          </a:p>
          <a:p>
            <a:r>
              <a:rPr lang="da-DK" sz="2000" b="1" dirty="0" smtClean="0"/>
              <a:t>4) Vedligehold</a:t>
            </a:r>
            <a:endParaRPr lang="da-DK" sz="2000" dirty="0" smtClean="0"/>
          </a:p>
          <a:p>
            <a:r>
              <a:rPr lang="da-DK" sz="2000" dirty="0" smtClean="0"/>
              <a:t>BC2 er - af årsager, som det vil blive for teknisk at komme ind på her - svært at vedligeholde/fejlrette, hvilket giver store support udgifter for DBf. 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48761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 funktionalitet 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764704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Justeringer</a:t>
            </a:r>
            <a:endParaRPr lang="da-DK" sz="2000" dirty="0" smtClean="0"/>
          </a:p>
          <a:p>
            <a:r>
              <a:rPr lang="da-DK" sz="2000" dirty="0" smtClean="0"/>
              <a:t>   </a:t>
            </a:r>
            <a:r>
              <a:rPr lang="da-DK" sz="2000" dirty="0" err="1" smtClean="0"/>
              <a:t>Neubergs</a:t>
            </a:r>
            <a:r>
              <a:rPr lang="da-DK" sz="2000" dirty="0" smtClean="0"/>
              <a:t> formel - https://en.wikipedia.org/wiki/Neuberg_formula (dette link skal folk læse!) </a:t>
            </a:r>
          </a:p>
          <a:p>
            <a:r>
              <a:rPr lang="da-DK" sz="2000" dirty="0" smtClean="0"/>
              <a:t>   Vægtet score, justeret score, kunstig score.</a:t>
            </a:r>
          </a:p>
          <a:p>
            <a:r>
              <a:rPr lang="da-DK" sz="2000" dirty="0" smtClean="0"/>
              <a:t>   M+/M/M- (og afsluttende "afrunding")</a:t>
            </a:r>
          </a:p>
          <a:p>
            <a:r>
              <a:rPr lang="da-DK" sz="2000" dirty="0" smtClean="0"/>
              <a:t>   Alt sammen så vi nu følger international praksis.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r>
              <a:rPr lang="da-DK" sz="2000" dirty="0"/>
              <a:t> Ved justeringer afrunder </a:t>
            </a:r>
            <a:r>
              <a:rPr lang="da-DK" sz="2000" dirty="0" err="1" smtClean="0"/>
              <a:t>Neubergs</a:t>
            </a:r>
            <a:r>
              <a:rPr lang="da-DK" sz="2000" dirty="0" smtClean="0"/>
              <a:t> formel ikke til heltal, men beholder</a:t>
            </a:r>
          </a:p>
          <a:p>
            <a:r>
              <a:rPr lang="da-DK" sz="2000" dirty="0" smtClean="0"/>
              <a:t> decimaltallet.</a:t>
            </a:r>
          </a:p>
          <a:p>
            <a:r>
              <a:rPr lang="da-DK" sz="2000" dirty="0" smtClean="0"/>
              <a:t> (her vist med M+ / M-)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00" y="2735492"/>
            <a:ext cx="7245019" cy="1728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frundet rektangel 3"/>
          <p:cNvSpPr/>
          <p:nvPr/>
        </p:nvSpPr>
        <p:spPr>
          <a:xfrm>
            <a:off x="5976000" y="2996952"/>
            <a:ext cx="1044272" cy="14401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03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 funktionalitet II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764704"/>
            <a:ext cx="77768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Justeringer</a:t>
            </a:r>
            <a:endParaRPr lang="da-DK" sz="2000" dirty="0" smtClean="0"/>
          </a:p>
          <a:p>
            <a:r>
              <a:rPr lang="da-DK" sz="2000" dirty="0" smtClean="0"/>
              <a:t>   Ved </a:t>
            </a:r>
            <a:r>
              <a:rPr lang="da-DK" sz="2000" dirty="0"/>
              <a:t>justeringer afrunder </a:t>
            </a:r>
            <a:r>
              <a:rPr lang="da-DK" sz="2000" dirty="0" err="1" smtClean="0"/>
              <a:t>Neubergs</a:t>
            </a:r>
            <a:r>
              <a:rPr lang="da-DK" sz="2000" dirty="0" smtClean="0"/>
              <a:t> formel ikke til heltal, men beholder decimaltallet (her vist med M+ / M-).</a:t>
            </a:r>
          </a:p>
          <a:p>
            <a:endParaRPr lang="da-DK" sz="2000" dirty="0"/>
          </a:p>
          <a:p>
            <a:r>
              <a:rPr lang="da-DK" sz="2000" dirty="0" smtClean="0"/>
              <a:t>  Vægtet score, justeret score og kunstig score. Nogle flere værktøjer til TU-lederen.</a:t>
            </a:r>
            <a:br>
              <a:rPr lang="da-DK" sz="2000" dirty="0" smtClean="0"/>
            </a:br>
            <a:r>
              <a:rPr lang="da-DK" sz="2000" dirty="0" smtClean="0"/>
              <a:t>  Eks. vægtet score. Spilresultatet er -2210, men der har været en ubeføjet oplysning undervejs i forbindelse med en forkert forklaring.</a:t>
            </a:r>
          </a:p>
          <a:p>
            <a:r>
              <a:rPr lang="da-DK" sz="2000" dirty="0" smtClean="0"/>
              <a:t>TU-leder dømmer:</a:t>
            </a:r>
            <a:br>
              <a:rPr lang="da-DK" sz="2000" dirty="0" smtClean="0"/>
            </a:br>
            <a:r>
              <a:rPr lang="da-DK" sz="2000" dirty="0" smtClean="0"/>
              <a:t>  50% -2210, 25% -1460 og 25% +100. Tidligere skulle det udregnes på papir, og indføres manuelt i form af strafpoint +/-.</a:t>
            </a:r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endParaRPr lang="da-DK" sz="2000" dirty="0" smtClean="0"/>
          </a:p>
          <a:p>
            <a:endParaRPr lang="da-DK" sz="2000" dirty="0"/>
          </a:p>
          <a:p>
            <a:r>
              <a:rPr lang="da-DK" sz="2000" dirty="0" smtClean="0"/>
              <a:t>                                                                   ØV har fået 75% i stedet for 100%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77" y="4233588"/>
            <a:ext cx="2985717" cy="124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33588"/>
            <a:ext cx="4549334" cy="10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frundet rektangel 9"/>
          <p:cNvSpPr/>
          <p:nvPr/>
        </p:nvSpPr>
        <p:spPr>
          <a:xfrm>
            <a:off x="4067944" y="4588142"/>
            <a:ext cx="4405318" cy="1792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227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" y="5564260"/>
            <a:ext cx="4140000" cy="11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" y="3933184"/>
            <a:ext cx="7200000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00" y="2421016"/>
            <a:ext cx="7200000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48" y="1196752"/>
            <a:ext cx="4140000" cy="113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 funktionalitet III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764704"/>
            <a:ext cx="77768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 smtClean="0"/>
              <a:t>Forkert fordeling</a:t>
            </a:r>
            <a:endParaRPr lang="da-DK" dirty="0" smtClean="0"/>
          </a:p>
          <a:p>
            <a:endParaRPr lang="da-DK" sz="1400" dirty="0" smtClean="0"/>
          </a:p>
          <a:p>
            <a:endParaRPr lang="da-DK" sz="1400" dirty="0"/>
          </a:p>
          <a:p>
            <a:endParaRPr lang="da-DK" sz="1400" dirty="0" smtClean="0"/>
          </a:p>
          <a:p>
            <a:r>
              <a:rPr lang="da-DK" sz="1400" dirty="0" smtClean="0"/>
              <a:t>  </a:t>
            </a:r>
          </a:p>
          <a:p>
            <a:endParaRPr lang="da-DK" sz="1400" dirty="0"/>
          </a:p>
          <a:p>
            <a:endParaRPr lang="da-DK" sz="1400" dirty="0" smtClean="0"/>
          </a:p>
          <a:p>
            <a:endParaRPr lang="da-DK" sz="1400" dirty="0"/>
          </a:p>
          <a:p>
            <a:r>
              <a:rPr lang="da-DK" sz="1400" dirty="0" smtClean="0"/>
              <a:t>     </a:t>
            </a:r>
            <a:endParaRPr lang="da-DK" sz="1400" dirty="0"/>
          </a:p>
          <a:p>
            <a:r>
              <a:rPr lang="da-DK" sz="1400" dirty="0" smtClean="0"/>
              <a:t>  </a:t>
            </a:r>
          </a:p>
          <a:p>
            <a:r>
              <a:rPr lang="da-DK" sz="1400" dirty="0"/>
              <a:t> </a:t>
            </a:r>
            <a:r>
              <a:rPr lang="da-DK" sz="1400" dirty="0" smtClean="0"/>
              <a:t>  </a:t>
            </a:r>
            <a:endParaRPr lang="da-DK" sz="1400" dirty="0"/>
          </a:p>
          <a:p>
            <a:r>
              <a:rPr lang="da-DK" sz="1400" dirty="0"/>
              <a:t> </a:t>
            </a:r>
          </a:p>
          <a:p>
            <a:r>
              <a:rPr lang="da-DK" sz="1400" dirty="0"/>
              <a:t> </a:t>
            </a:r>
          </a:p>
          <a:p>
            <a:r>
              <a:rPr lang="da-DK" sz="1400" dirty="0"/>
              <a:t> </a:t>
            </a:r>
          </a:p>
          <a:p>
            <a:endParaRPr lang="da-DK" sz="1400" dirty="0" smtClean="0"/>
          </a:p>
          <a:p>
            <a:endParaRPr lang="da-DK" sz="1400" dirty="0"/>
          </a:p>
          <a:p>
            <a:endParaRPr lang="da-DK" sz="1400" dirty="0" smtClean="0"/>
          </a:p>
          <a:p>
            <a:endParaRPr lang="da-DK" sz="1400" dirty="0"/>
          </a:p>
          <a:p>
            <a:endParaRPr lang="da-DK" sz="1400" dirty="0"/>
          </a:p>
          <a:p>
            <a:endParaRPr lang="da-DK" sz="1400" dirty="0" smtClean="0"/>
          </a:p>
          <a:p>
            <a:endParaRPr lang="da-DK" sz="1400" dirty="0"/>
          </a:p>
          <a:p>
            <a:endParaRPr lang="da-DK" sz="1400" dirty="0" smtClean="0"/>
          </a:p>
          <a:p>
            <a:endParaRPr lang="da-DK" sz="1400" dirty="0"/>
          </a:p>
          <a:p>
            <a:r>
              <a:rPr lang="da-DK" sz="1400" dirty="0"/>
              <a:t> </a:t>
            </a:r>
            <a:r>
              <a:rPr lang="da-DK" sz="1400" dirty="0" smtClean="0"/>
              <a:t> </a:t>
            </a:r>
          </a:p>
        </p:txBody>
      </p:sp>
      <p:sp>
        <p:nvSpPr>
          <p:cNvPr id="4" name="Afrundet rektangel 3"/>
          <p:cNvSpPr/>
          <p:nvPr/>
        </p:nvSpPr>
        <p:spPr>
          <a:xfrm>
            <a:off x="899592" y="1916832"/>
            <a:ext cx="4126075" cy="3848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8" name="Rektangel 17"/>
          <p:cNvSpPr/>
          <p:nvPr/>
        </p:nvSpPr>
        <p:spPr>
          <a:xfrm>
            <a:off x="5422320" y="5192032"/>
            <a:ext cx="2520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Nu er de 2 forkerte </a:t>
            </a:r>
            <a:r>
              <a:rPr lang="da-DK" dirty="0" err="1" smtClean="0"/>
              <a:t>for-delinger</a:t>
            </a:r>
            <a:r>
              <a:rPr lang="da-DK" dirty="0" smtClean="0"/>
              <a:t> </a:t>
            </a:r>
            <a:r>
              <a:rPr lang="da-DK" dirty="0"/>
              <a:t>udregnet for sig.</a:t>
            </a:r>
          </a:p>
          <a:p>
            <a:r>
              <a:rPr lang="da-DK" dirty="0" smtClean="0"/>
              <a:t>@ </a:t>
            </a:r>
            <a:r>
              <a:rPr lang="da-DK" dirty="0"/>
              <a:t>= Spillet er spillet med forkert fordeling</a:t>
            </a:r>
          </a:p>
        </p:txBody>
      </p:sp>
      <p:sp>
        <p:nvSpPr>
          <p:cNvPr id="25" name="Afrundet rektangel 24"/>
          <p:cNvSpPr/>
          <p:nvPr/>
        </p:nvSpPr>
        <p:spPr>
          <a:xfrm>
            <a:off x="899592" y="6284540"/>
            <a:ext cx="4140000" cy="3848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887178" y="5147900"/>
            <a:ext cx="4423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Hvilken fordeling er nu sammen </a:t>
            </a:r>
            <a:r>
              <a:rPr lang="da-DK" dirty="0" smtClean="0"/>
              <a:t>(fordeling 2) 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854211" y="3563724"/>
            <a:ext cx="2999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/>
              <a:t>Markering af </a:t>
            </a:r>
            <a:r>
              <a:rPr lang="da-DK" dirty="0" smtClean="0"/>
              <a:t>forkert </a:t>
            </a:r>
            <a:r>
              <a:rPr lang="da-DK" dirty="0"/>
              <a:t>fordeling</a:t>
            </a:r>
          </a:p>
        </p:txBody>
      </p:sp>
      <p:sp>
        <p:nvSpPr>
          <p:cNvPr id="10" name="Rektangel 9"/>
          <p:cNvSpPr/>
          <p:nvPr/>
        </p:nvSpPr>
        <p:spPr>
          <a:xfrm>
            <a:off x="5059197" y="1124744"/>
            <a:ext cx="32560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7 </a:t>
            </a:r>
            <a:r>
              <a:rPr lang="da-DK" dirty="0"/>
              <a:t>mod </a:t>
            </a:r>
            <a:r>
              <a:rPr lang="da-DK" dirty="0" smtClean="0"/>
              <a:t>2 </a:t>
            </a:r>
            <a:r>
              <a:rPr lang="da-DK" dirty="0"/>
              <a:t>og </a:t>
            </a:r>
            <a:r>
              <a:rPr lang="da-DK" dirty="0" smtClean="0"/>
              <a:t>5 </a:t>
            </a:r>
            <a:r>
              <a:rPr lang="da-DK" dirty="0"/>
              <a:t>mod </a:t>
            </a:r>
            <a:r>
              <a:rPr lang="da-DK" dirty="0" smtClean="0"/>
              <a:t>8 </a:t>
            </a:r>
            <a:r>
              <a:rPr lang="da-DK" dirty="0"/>
              <a:t>har fået forbyttet deres hænder.</a:t>
            </a:r>
          </a:p>
          <a:p>
            <a:r>
              <a:rPr lang="da-DK" dirty="0" smtClean="0"/>
              <a:t>Dvs</a:t>
            </a:r>
            <a:r>
              <a:rPr lang="da-DK" dirty="0"/>
              <a:t>. der er 2 fordelinger i det samme spil.</a:t>
            </a:r>
          </a:p>
        </p:txBody>
      </p:sp>
      <p:cxnSp>
        <p:nvCxnSpPr>
          <p:cNvPr id="3" name="Lige pilforbindelse 2"/>
          <p:cNvCxnSpPr/>
          <p:nvPr/>
        </p:nvCxnSpPr>
        <p:spPr>
          <a:xfrm flipV="1">
            <a:off x="3779912" y="2841031"/>
            <a:ext cx="1080120" cy="8353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>
            <a:stCxn id="6" idx="3"/>
          </p:cNvCxnSpPr>
          <p:nvPr/>
        </p:nvCxnSpPr>
        <p:spPr>
          <a:xfrm>
            <a:off x="3853622" y="3748390"/>
            <a:ext cx="1150378" cy="4726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/>
          <p:nvPr/>
        </p:nvCxnSpPr>
        <p:spPr>
          <a:xfrm flipV="1">
            <a:off x="5004000" y="4509184"/>
            <a:ext cx="1872256" cy="6387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pilforbindelse 19"/>
          <p:cNvCxnSpPr/>
          <p:nvPr/>
        </p:nvCxnSpPr>
        <p:spPr>
          <a:xfrm flipV="1">
            <a:off x="4860032" y="2997017"/>
            <a:ext cx="2016224" cy="21508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25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/>
      <p:bldP spid="25" grpId="0" animBg="1"/>
      <p:bldP spid="2" grpId="0"/>
      <p:bldP spid="6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 funktionalitet IV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Monrad par</a:t>
            </a:r>
          </a:p>
          <a:p>
            <a:r>
              <a:rPr lang="da-DK" sz="2000" dirty="0" smtClean="0"/>
              <a:t>Fungerer ligesom i Hold – bare i parturneringer.</a:t>
            </a:r>
          </a:p>
          <a:p>
            <a:endParaRPr lang="da-DK" sz="2000" dirty="0"/>
          </a:p>
          <a:p>
            <a:r>
              <a:rPr lang="da-DK" sz="2000" b="1" dirty="0"/>
              <a:t>Board-a-Match hold </a:t>
            </a:r>
            <a:endParaRPr lang="da-DK" sz="2000" dirty="0"/>
          </a:p>
          <a:p>
            <a:r>
              <a:rPr lang="da-DK" sz="2000" dirty="0"/>
              <a:t>Der tildeles 2-0, 1-1, 0-2 pr. spil. Turneringsformen er populær i USA, men kun spillet af få klubber i Danmark - formodentligt fordi BC2 ikke understøtter den. </a:t>
            </a:r>
          </a:p>
          <a:p>
            <a:r>
              <a:rPr lang="da-DK" sz="2000" dirty="0"/>
              <a:t> </a:t>
            </a:r>
          </a:p>
          <a:p>
            <a:r>
              <a:rPr lang="da-DK" sz="2000" b="1" dirty="0"/>
              <a:t>Minihold</a:t>
            </a:r>
            <a:endParaRPr lang="da-DK" sz="2000" dirty="0"/>
          </a:p>
          <a:p>
            <a:r>
              <a:rPr lang="da-DK" sz="2000" dirty="0"/>
              <a:t>Korte matcher (&lt;12 spil pr. kamp) og MP tildeling som i en par turnering, dvs. vinderne pr. aften får MP. </a:t>
            </a:r>
            <a:r>
              <a:rPr lang="da-DK" sz="2000" dirty="0" smtClean="0"/>
              <a:t>Minihold, BAM og </a:t>
            </a:r>
            <a:r>
              <a:rPr lang="da-DK" sz="2000" dirty="0" err="1" smtClean="0"/>
              <a:t>monrad</a:t>
            </a:r>
            <a:r>
              <a:rPr lang="da-DK" sz="2000" dirty="0" smtClean="0"/>
              <a:t> kan naturligvis kombineres. </a:t>
            </a:r>
            <a:endParaRPr lang="da-DK" sz="2000" dirty="0"/>
          </a:p>
          <a:p>
            <a:r>
              <a:rPr lang="da-DK" sz="2000" dirty="0"/>
              <a:t> </a:t>
            </a:r>
          </a:p>
          <a:p>
            <a:r>
              <a:rPr lang="da-DK" sz="2000" b="1" dirty="0"/>
              <a:t>Knockout hold</a:t>
            </a:r>
            <a:endParaRPr lang="da-DK" sz="2000" dirty="0"/>
          </a:p>
          <a:p>
            <a:r>
              <a:rPr lang="da-DK" sz="2000" dirty="0"/>
              <a:t>Til pokal og division slutspil - men måske ikke så meget i alm. klubber</a:t>
            </a:r>
            <a:r>
              <a:rPr lang="da-DK" sz="2000" dirty="0" smtClean="0"/>
              <a:t>. 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11313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67544" y="11663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Ny funktionalitet V</a:t>
            </a:r>
            <a:endParaRPr lang="da-DK" dirty="0"/>
          </a:p>
        </p:txBody>
      </p:sp>
      <p:sp>
        <p:nvSpPr>
          <p:cNvPr id="7" name="Rektangel 6"/>
          <p:cNvSpPr/>
          <p:nvPr/>
        </p:nvSpPr>
        <p:spPr>
          <a:xfrm>
            <a:off x="683568" y="620688"/>
            <a:ext cx="77768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 smtClean="0"/>
              <a:t>Enkeltmandsturneringer</a:t>
            </a:r>
            <a:r>
              <a:rPr lang="da-DK" sz="2000" b="1" dirty="0"/>
              <a:t>. </a:t>
            </a:r>
            <a:endParaRPr lang="da-DK" sz="2000" dirty="0"/>
          </a:p>
          <a:p>
            <a:r>
              <a:rPr lang="da-DK" sz="2000" dirty="0"/>
              <a:t>Vel at mærke rigtig enkeltmands og ikke den "snydeløsning" med to </a:t>
            </a:r>
            <a:r>
              <a:rPr lang="da-DK" sz="2000" dirty="0" smtClean="0"/>
              <a:t>BM-terminaler på bordet, </a:t>
            </a:r>
            <a:r>
              <a:rPr lang="da-DK" sz="2000" dirty="0"/>
              <a:t>som BC2 brugere kender fra Top-16 (vel at mærke en "</a:t>
            </a:r>
            <a:r>
              <a:rPr lang="da-DK" sz="2000" dirty="0" smtClean="0"/>
              <a:t>snydeløsning”, </a:t>
            </a:r>
            <a:r>
              <a:rPr lang="da-DK" sz="2000" dirty="0"/>
              <a:t>som er dikteret af elendigt design af databasen i BC2). </a:t>
            </a:r>
          </a:p>
          <a:p>
            <a:r>
              <a:rPr lang="da-DK" sz="1200" dirty="0"/>
              <a:t> </a:t>
            </a:r>
          </a:p>
          <a:p>
            <a:r>
              <a:rPr lang="da-DK" sz="2000" dirty="0"/>
              <a:t>Altså rigtige </a:t>
            </a:r>
            <a:r>
              <a:rPr lang="da-DK" sz="2000" dirty="0" smtClean="0"/>
              <a:t>enkeltmandsturneringer </a:t>
            </a:r>
            <a:r>
              <a:rPr lang="da-DK" sz="2000" dirty="0"/>
              <a:t>med en </a:t>
            </a:r>
            <a:r>
              <a:rPr lang="da-DK" sz="2000" dirty="0" err="1"/>
              <a:t>BridgeMate</a:t>
            </a:r>
            <a:r>
              <a:rPr lang="da-DK" sz="2000" dirty="0"/>
              <a:t> terminal pr. bord, </a:t>
            </a:r>
            <a:r>
              <a:rPr lang="da-DK" sz="2000" dirty="0" smtClean="0"/>
              <a:t>justeringer</a:t>
            </a:r>
            <a:r>
              <a:rPr lang="da-DK" sz="2000" dirty="0"/>
              <a:t>, handicap tildeling, automatiske </a:t>
            </a:r>
            <a:r>
              <a:rPr lang="da-DK" sz="2000" dirty="0" smtClean="0"/>
              <a:t>mesterpoints </a:t>
            </a:r>
            <a:r>
              <a:rPr lang="da-DK" sz="2000" dirty="0"/>
              <a:t>osv</a:t>
            </a:r>
            <a:r>
              <a:rPr lang="da-DK" sz="2000" dirty="0" smtClean="0"/>
              <a:t>. </a:t>
            </a:r>
            <a:endParaRPr lang="da-DK" sz="2000" dirty="0"/>
          </a:p>
          <a:p>
            <a:r>
              <a:rPr lang="da-DK" sz="1200" dirty="0"/>
              <a:t> </a:t>
            </a:r>
          </a:p>
          <a:p>
            <a:r>
              <a:rPr lang="da-DK" sz="2000" b="1" dirty="0" err="1" smtClean="0"/>
              <a:t>Udskriftsframework</a:t>
            </a:r>
            <a:endParaRPr lang="da-DK" sz="2000" dirty="0"/>
          </a:p>
          <a:p>
            <a:r>
              <a:rPr lang="da-DK" sz="2000" dirty="0"/>
              <a:t>Generisk </a:t>
            </a:r>
            <a:r>
              <a:rPr lang="da-DK" sz="2000" dirty="0" err="1" smtClean="0"/>
              <a:t>udskriftsframework</a:t>
            </a:r>
            <a:r>
              <a:rPr lang="da-DK" sz="2000" dirty="0" smtClean="0"/>
              <a:t> giver </a:t>
            </a:r>
            <a:r>
              <a:rPr lang="da-DK" sz="2000" dirty="0"/>
              <a:t>adgang til ensartede udskrifter overalt i BC3. </a:t>
            </a:r>
            <a:r>
              <a:rPr lang="da-DK" sz="2000" dirty="0" smtClean="0"/>
              <a:t>Inkl</a:t>
            </a:r>
            <a:r>
              <a:rPr lang="da-DK" sz="2000" dirty="0"/>
              <a:t>. eksport til 10-12 almindelige filformater. </a:t>
            </a:r>
          </a:p>
          <a:p>
            <a:r>
              <a:rPr lang="da-DK" sz="1200" dirty="0"/>
              <a:t> </a:t>
            </a:r>
          </a:p>
          <a:p>
            <a:r>
              <a:rPr lang="da-DK" sz="2000" dirty="0"/>
              <a:t>BC3 leverer cirka 50 forskellige udskrifter med, så klubberne skal som udgangspunkt intet </a:t>
            </a:r>
            <a:r>
              <a:rPr lang="da-DK" sz="2000" dirty="0" smtClean="0"/>
              <a:t>gøre</a:t>
            </a:r>
            <a:r>
              <a:rPr lang="da-DK" sz="2000" dirty="0"/>
              <a:t>,</a:t>
            </a:r>
            <a:r>
              <a:rPr lang="da-DK" sz="2000" dirty="0" smtClean="0"/>
              <a:t> </a:t>
            </a:r>
            <a:r>
              <a:rPr lang="da-DK" sz="2000" dirty="0"/>
              <a:t>men fingerfærdige klubber kan selv modificere disse </a:t>
            </a:r>
            <a:r>
              <a:rPr lang="da-DK" sz="2000" dirty="0" smtClean="0"/>
              <a:t>udskrifter, fx </a:t>
            </a:r>
            <a:r>
              <a:rPr lang="da-DK" sz="2000" dirty="0"/>
              <a:t>placere en sponsors logo på en </a:t>
            </a:r>
            <a:r>
              <a:rPr lang="da-DK" sz="2000" dirty="0" smtClean="0"/>
              <a:t>udskrift.</a:t>
            </a:r>
            <a:r>
              <a:rPr lang="da-DK" sz="2000" b="1" dirty="0" smtClean="0"/>
              <a:t/>
            </a:r>
            <a:br>
              <a:rPr lang="da-DK" sz="2000" b="1" dirty="0" smtClean="0"/>
            </a:br>
            <a:r>
              <a:rPr lang="da-DK" sz="1200" b="1" dirty="0" smtClean="0"/>
              <a:t/>
            </a:r>
            <a:br>
              <a:rPr lang="da-DK" sz="1200" b="1" dirty="0" smtClean="0"/>
            </a:br>
            <a:r>
              <a:rPr lang="da-DK" sz="2000" b="1" dirty="0" smtClean="0"/>
              <a:t>Hjemmesider</a:t>
            </a:r>
            <a:endParaRPr lang="da-DK" sz="2000" dirty="0"/>
          </a:p>
          <a:p>
            <a:r>
              <a:rPr lang="da-DK" sz="2000" dirty="0"/>
              <a:t>Hjemmesider i XML – </a:t>
            </a:r>
            <a:r>
              <a:rPr lang="da-DK" sz="2000" dirty="0" smtClean="0"/>
              <a:t>skalérbart </a:t>
            </a:r>
            <a:r>
              <a:rPr lang="da-DK" sz="2000" dirty="0"/>
              <a:t>på </a:t>
            </a:r>
            <a:r>
              <a:rPr lang="da-DK" sz="2000" dirty="0" smtClean="0"/>
              <a:t>smartphones/tablets: Al turneringsinformation </a:t>
            </a:r>
            <a:r>
              <a:rPr lang="da-DK" sz="2000" dirty="0"/>
              <a:t>(startliste, resultater </a:t>
            </a:r>
            <a:r>
              <a:rPr lang="da-DK" sz="2000" dirty="0" smtClean="0"/>
              <a:t>m.v.) </a:t>
            </a:r>
            <a:r>
              <a:rPr lang="da-DK" sz="2000" dirty="0"/>
              <a:t>eksporteres til </a:t>
            </a:r>
            <a:r>
              <a:rPr lang="da-DK" sz="2000" dirty="0" smtClean="0"/>
              <a:t>XML, </a:t>
            </a:r>
            <a:r>
              <a:rPr lang="da-DK" sz="2000" dirty="0"/>
              <a:t>så fingerfærdige klubber kan lave deres eget layout</a:t>
            </a:r>
            <a:r>
              <a:rPr lang="da-DK" sz="2000" dirty="0" smtClean="0"/>
              <a:t>.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71606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687</Words>
  <Application>Microsoft Office PowerPoint</Application>
  <PresentationFormat>Skærmshow (4:3)</PresentationFormat>
  <Paragraphs>226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7" baseType="lpstr">
      <vt:lpstr>Kontortema</vt:lpstr>
      <vt:lpstr>BridgeCentral 3 og BridgeMate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BridgeCentral 3 og BridgeMate</dc:title>
  <dc:creator>Lars</dc:creator>
  <cp:lastModifiedBy>Lars</cp:lastModifiedBy>
  <cp:revision>50</cp:revision>
  <dcterms:created xsi:type="dcterms:W3CDTF">2018-03-27T06:43:50Z</dcterms:created>
  <dcterms:modified xsi:type="dcterms:W3CDTF">2018-04-27T08:37:10Z</dcterms:modified>
</cp:coreProperties>
</file>