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87266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3EAC61F5-FC82-40B1-8445-EBEB971286A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6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89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198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208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537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729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128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494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927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2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366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F46A-1AE2-4606-B45A-9461B79B0347}" type="datetimeFigureOut">
              <a:rPr lang="da-DK" smtClean="0"/>
              <a:t>02-05-2018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428A-F9C5-4C5A-9809-CD26323012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6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ridge.dk/bridgecentral/installation.BC3.ex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dk/url?sa=i&amp;rct=j&amp;q=&amp;esrc=s&amp;source=images&amp;cd=&amp;cad=rja&amp;uact=8&amp;ved=2ahUKEwiCze2OntPaAhUCy6QKHauKDuQQjRx6BAgAEAU&amp;url=https://www.av-cables.dk/numerisk-tastatur/traadloest-numerisk-tastatur-usb.html&amp;psig=AOvVaw0AaEG-hcfKX8l8N2VbTz29&amp;ust=152467034078721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BridgeCentral</a:t>
            </a:r>
            <a:r>
              <a:rPr lang="da-DK" dirty="0" smtClean="0"/>
              <a:t> 3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69368" y="4437112"/>
            <a:ext cx="6400800" cy="864096"/>
          </a:xfrm>
        </p:spPr>
        <p:txBody>
          <a:bodyPr/>
          <a:lstStyle/>
          <a:p>
            <a:r>
              <a:rPr lang="da-DK" dirty="0" smtClean="0"/>
              <a:t>Workshop</a:t>
            </a:r>
            <a:endParaRPr lang="da-DK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smtClean="0"/>
              <a:t>Velkommen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88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4391499" y="764704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Vælg din CSV-file.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Søg den.</a:t>
            </a:r>
          </a:p>
        </p:txBody>
      </p:sp>
      <p:pic>
        <p:nvPicPr>
          <p:cNvPr id="9218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3240000" cy="202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Lige pilforbindelse 12"/>
          <p:cNvCxnSpPr/>
          <p:nvPr/>
        </p:nvCxnSpPr>
        <p:spPr>
          <a:xfrm flipH="1">
            <a:off x="3609471" y="980728"/>
            <a:ext cx="792088" cy="2299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3240000" cy="202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/>
        </p:nvSpPr>
        <p:spPr>
          <a:xfrm>
            <a:off x="4391499" y="2780928"/>
            <a:ext cx="42129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CSV-filen er valgt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4" name="Afrundet rektangel 3"/>
          <p:cNvSpPr/>
          <p:nvPr/>
        </p:nvSpPr>
        <p:spPr>
          <a:xfrm>
            <a:off x="467545" y="3137432"/>
            <a:ext cx="324000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Afrundet rektangel 16"/>
          <p:cNvSpPr/>
          <p:nvPr/>
        </p:nvSpPr>
        <p:spPr>
          <a:xfrm>
            <a:off x="467546" y="3446545"/>
            <a:ext cx="3240000" cy="41246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4391499" y="3210942"/>
            <a:ext cx="4212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Man </a:t>
            </a:r>
            <a:r>
              <a:rPr lang="da-DK" dirty="0"/>
              <a:t>kan slette eksisterende tilmeldinger, eller tilføje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19" name="Rektangel 18"/>
          <p:cNvSpPr/>
          <p:nvPr/>
        </p:nvSpPr>
        <p:spPr>
          <a:xfrm>
            <a:off x="4391499" y="3956863"/>
            <a:ext cx="4212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Hvis </a:t>
            </a:r>
            <a:r>
              <a:rPr lang="da-DK" dirty="0"/>
              <a:t>spilleren ikke </a:t>
            </a:r>
            <a:r>
              <a:rPr lang="da-DK" dirty="0" smtClean="0"/>
              <a:t>står i </a:t>
            </a:r>
            <a:r>
              <a:rPr lang="da-DK" dirty="0" smtClean="0"/>
              <a:t>klubbens BridgeCentral, så hentes </a:t>
            </a:r>
            <a:r>
              <a:rPr lang="da-DK" dirty="0"/>
              <a:t>spilleren </a:t>
            </a:r>
            <a:r>
              <a:rPr lang="da-DK" dirty="0" smtClean="0"/>
              <a:t>i </a:t>
            </a:r>
            <a:r>
              <a:rPr lang="da-DK" dirty="0" err="1" smtClean="0"/>
              <a:t>DBf</a:t>
            </a:r>
            <a:r>
              <a:rPr lang="da-DK" dirty="0" err="1" smtClean="0"/>
              <a:t>s</a:t>
            </a:r>
            <a:r>
              <a:rPr lang="da-DK" dirty="0" smtClean="0"/>
              <a:t> centrale database og tilføjes </a:t>
            </a:r>
            <a:r>
              <a:rPr lang="da-DK" dirty="0" smtClean="0"/>
              <a:t>klubben </a:t>
            </a:r>
            <a:r>
              <a:rPr lang="da-DK" dirty="0"/>
              <a:t>uden kontingent</a:t>
            </a:r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20" name="Billed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76233"/>
            <a:ext cx="3240000" cy="193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ktangel 8"/>
          <p:cNvSpPr/>
          <p:nvPr/>
        </p:nvSpPr>
        <p:spPr>
          <a:xfrm>
            <a:off x="4421224" y="5475472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6 par er nu tilmeldt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23" name="Afrundet rektangel 22"/>
          <p:cNvSpPr/>
          <p:nvPr/>
        </p:nvSpPr>
        <p:spPr>
          <a:xfrm>
            <a:off x="467544" y="5248781"/>
            <a:ext cx="1224136" cy="9165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0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17" grpId="0" animBg="1"/>
      <p:bldP spid="19" grpId="0"/>
      <p:bldP spid="9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457200" y="1916832"/>
            <a:ext cx="7067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Formatet til Holdturnering</a:t>
            </a:r>
            <a:r>
              <a:rPr lang="da-DK" dirty="0"/>
              <a:t>:</a:t>
            </a:r>
          </a:p>
          <a:p>
            <a:r>
              <a:rPr lang="da-DK" dirty="0" smtClean="0"/>
              <a:t>Holdnavn,Medlemsnummer1, Medlemsnummer2</a:t>
            </a:r>
            <a:r>
              <a:rPr lang="da-DK" dirty="0"/>
              <a:t>, </a:t>
            </a:r>
            <a:r>
              <a:rPr lang="da-DK" dirty="0" smtClean="0"/>
              <a:t>.. .,</a:t>
            </a:r>
            <a:r>
              <a:rPr lang="da-DK" dirty="0" err="1"/>
              <a:t>MedlemsnummerX</a:t>
            </a:r>
            <a:endParaRPr lang="da-DK" dirty="0"/>
          </a:p>
        </p:txBody>
      </p:sp>
      <p:pic>
        <p:nvPicPr>
          <p:cNvPr id="10243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4320000" cy="100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ktangel 19"/>
          <p:cNvSpPr/>
          <p:nvPr/>
        </p:nvSpPr>
        <p:spPr>
          <a:xfrm>
            <a:off x="5364088" y="764704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Holdturnering.</a:t>
            </a:r>
            <a:endParaRPr lang="da-DK" dirty="0"/>
          </a:p>
        </p:txBody>
      </p:sp>
      <p:pic>
        <p:nvPicPr>
          <p:cNvPr id="11266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08920"/>
            <a:ext cx="4320000" cy="258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5363554" y="2708920"/>
            <a:ext cx="309687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Uden holdnavn, bliver holdnavn efter det første medlem</a:t>
            </a:r>
            <a:r>
              <a:rPr lang="da-DK" dirty="0" smtClean="0"/>
              <a:t>. Der skal være mindst 4 og maksimalt 8 spillere pr. hold. 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6 hold tilmeldt og på startliste.</a:t>
            </a:r>
          </a:p>
        </p:txBody>
      </p:sp>
      <p:cxnSp>
        <p:nvCxnSpPr>
          <p:cNvPr id="14" name="Lige pilforbindelse 13"/>
          <p:cNvCxnSpPr/>
          <p:nvPr/>
        </p:nvCxnSpPr>
        <p:spPr>
          <a:xfrm flipH="1" flipV="1">
            <a:off x="3347864" y="3645024"/>
            <a:ext cx="1845783" cy="3553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80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5364088" y="980728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Enkeltmand</a:t>
            </a:r>
            <a:r>
              <a:rPr lang="da-DK" dirty="0"/>
              <a:t>.</a:t>
            </a:r>
            <a:endParaRPr lang="da-DK" dirty="0" smtClean="0"/>
          </a:p>
          <a:p>
            <a:r>
              <a:rPr lang="da-DK" dirty="0" smtClean="0"/>
              <a:t>Formatet til enkeltmand:</a:t>
            </a:r>
            <a:endParaRPr lang="da-DK" dirty="0"/>
          </a:p>
          <a:p>
            <a:r>
              <a:rPr lang="da-DK" dirty="0"/>
              <a:t>Medlemsnummer</a:t>
            </a:r>
          </a:p>
          <a:p>
            <a:r>
              <a:rPr lang="da-DK" dirty="0"/>
              <a:t>Medlemsnummer</a:t>
            </a:r>
          </a:p>
          <a:p>
            <a:r>
              <a:rPr lang="da-DK" dirty="0"/>
              <a:t>(Et medlemsnummer pr. </a:t>
            </a:r>
            <a:r>
              <a:rPr lang="da-DK" dirty="0" err="1"/>
              <a:t>linie</a:t>
            </a:r>
            <a:r>
              <a:rPr lang="da-DK" dirty="0"/>
              <a:t>)</a:t>
            </a:r>
          </a:p>
        </p:txBody>
      </p:sp>
      <p:sp>
        <p:nvSpPr>
          <p:cNvPr id="3" name="Rektangel 2"/>
          <p:cNvSpPr/>
          <p:nvPr/>
        </p:nvSpPr>
        <p:spPr>
          <a:xfrm>
            <a:off x="5364088" y="357301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16 medlemmer på </a:t>
            </a:r>
            <a:r>
              <a:rPr lang="da-DK" dirty="0" smtClean="0"/>
              <a:t>startlisten.</a:t>
            </a:r>
            <a:endParaRPr lang="da-DK" dirty="0"/>
          </a:p>
        </p:txBody>
      </p:sp>
      <p:cxnSp>
        <p:nvCxnSpPr>
          <p:cNvPr id="13" name="Lige pilforbindelse 12"/>
          <p:cNvCxnSpPr/>
          <p:nvPr/>
        </p:nvCxnSpPr>
        <p:spPr>
          <a:xfrm flipH="1">
            <a:off x="1547664" y="1210690"/>
            <a:ext cx="3635925" cy="4901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4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9120"/>
            <a:ext cx="952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3573016"/>
            <a:ext cx="4320000" cy="258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2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457200" y="980728"/>
            <a:ext cx="8219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5) </a:t>
            </a:r>
            <a:r>
              <a:rPr lang="da-DK" b="1" dirty="0" err="1"/>
              <a:t>BridgeMate</a:t>
            </a:r>
            <a:r>
              <a:rPr lang="da-DK" b="1" dirty="0"/>
              <a:t> opsætning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Bruger din klub BM-II terminaler og server kan følgende anbefales: </a:t>
            </a:r>
          </a:p>
        </p:txBody>
      </p:sp>
      <p:sp>
        <p:nvSpPr>
          <p:cNvPr id="3" name="Rektangel 2"/>
          <p:cNvSpPr/>
          <p:nvPr/>
        </p:nvSpPr>
        <p:spPr>
          <a:xfrm>
            <a:off x="4566828" y="2060848"/>
            <a:ext cx="41096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I </a:t>
            </a:r>
            <a:r>
              <a:rPr lang="da-DK" dirty="0" err="1"/>
              <a:t>BridgeMate</a:t>
            </a:r>
            <a:r>
              <a:rPr lang="da-DK" dirty="0"/>
              <a:t> Control software,</a:t>
            </a:r>
          </a:p>
          <a:p>
            <a:r>
              <a:rPr lang="da-DK" dirty="0"/>
              <a:t>Menupunkt:</a:t>
            </a:r>
          </a:p>
          <a:p>
            <a:r>
              <a:rPr lang="da-DK" dirty="0"/>
              <a:t>Værktøj &gt; Valgmuligheder &gt; </a:t>
            </a:r>
            <a:r>
              <a:rPr lang="da-DK" dirty="0" err="1"/>
              <a:t>BridgeMate</a:t>
            </a:r>
            <a:r>
              <a:rPr lang="da-DK" dirty="0"/>
              <a:t>.</a:t>
            </a:r>
          </a:p>
        </p:txBody>
      </p:sp>
      <p:pic>
        <p:nvPicPr>
          <p:cNvPr id="12290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060849"/>
            <a:ext cx="2160000" cy="147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52428"/>
            <a:ext cx="36004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4566828" y="3789040"/>
            <a:ext cx="4253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Marker:</a:t>
            </a:r>
          </a:p>
          <a:p>
            <a:r>
              <a:rPr lang="da-DK" dirty="0"/>
              <a:t>Brug </a:t>
            </a:r>
            <a:r>
              <a:rPr lang="da-DK" dirty="0" err="1"/>
              <a:t>BridgeMate</a:t>
            </a:r>
            <a:r>
              <a:rPr lang="da-DK" dirty="0"/>
              <a:t> opsætning angivet af:</a:t>
            </a:r>
          </a:p>
          <a:p>
            <a:r>
              <a:rPr lang="da-DK" dirty="0"/>
              <a:t>Regnskabsprogram.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Så har BC3 kontrol over </a:t>
            </a:r>
            <a:r>
              <a:rPr lang="da-DK" dirty="0" err="1"/>
              <a:t>BridgeMate</a:t>
            </a:r>
            <a:r>
              <a:rPr lang="da-DK" dirty="0"/>
              <a:t>. Denne markering skal kun sættes en gang – BCS husker det.</a:t>
            </a:r>
          </a:p>
          <a:p>
            <a:r>
              <a:rPr lang="da-DK" dirty="0"/>
              <a:t>Men det SKAL gøres manuelt i BCS </a:t>
            </a:r>
            <a:r>
              <a:rPr lang="da-DK" dirty="0" smtClean="0"/>
              <a:t>programmet ellers kan BC3 ikke kontrollere BCS. </a:t>
            </a:r>
            <a:endParaRPr lang="da-DK" dirty="0"/>
          </a:p>
        </p:txBody>
      </p:sp>
      <p:cxnSp>
        <p:nvCxnSpPr>
          <p:cNvPr id="14" name="Lige pilforbindelse 13"/>
          <p:cNvCxnSpPr/>
          <p:nvPr/>
        </p:nvCxnSpPr>
        <p:spPr>
          <a:xfrm flipH="1" flipV="1">
            <a:off x="2699792" y="4149080"/>
            <a:ext cx="1867038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71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4566828" y="836712"/>
            <a:ext cx="4109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I BC3, menupunkt:</a:t>
            </a:r>
          </a:p>
          <a:p>
            <a:r>
              <a:rPr lang="da-DK" dirty="0"/>
              <a:t>Vedligehold &gt; Opsætning &gt; </a:t>
            </a:r>
            <a:r>
              <a:rPr lang="da-DK" dirty="0" err="1"/>
              <a:t>BridgeMate</a:t>
            </a:r>
            <a:r>
              <a:rPr lang="da-DK" dirty="0"/>
              <a:t> …</a:t>
            </a:r>
          </a:p>
        </p:txBody>
      </p:sp>
      <p:sp>
        <p:nvSpPr>
          <p:cNvPr id="2" name="Rektangel 1"/>
          <p:cNvSpPr/>
          <p:nvPr/>
        </p:nvSpPr>
        <p:spPr>
          <a:xfrm>
            <a:off x="4566828" y="2348880"/>
            <a:ext cx="42536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BM Pro brugere sætter markering ved BM Pro.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BM II brugere sætter markering ved BM-II og får nogle yderligere valgmuligheder.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Anbefalinger:</a:t>
            </a:r>
          </a:p>
          <a:p>
            <a:r>
              <a:rPr lang="da-DK" dirty="0"/>
              <a:t>"BM terminalerne skal oversætte medlemsnumre til navne".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”Vis navne ved start af alle halvlege i hold og ved start af alle runder i par”.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"</a:t>
            </a:r>
            <a:r>
              <a:rPr lang="da-DK" dirty="0" err="1"/>
              <a:t>BridgeMate</a:t>
            </a:r>
            <a:r>
              <a:rPr lang="da-DK" dirty="0"/>
              <a:t> terminalerne henter navne fra </a:t>
            </a:r>
            <a:r>
              <a:rPr lang="da-DK" dirty="0" err="1"/>
              <a:t>bws</a:t>
            </a:r>
            <a:r>
              <a:rPr lang="da-DK" dirty="0"/>
              <a:t>-filen".</a:t>
            </a:r>
          </a:p>
        </p:txBody>
      </p:sp>
      <p:pic>
        <p:nvPicPr>
          <p:cNvPr id="13314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836712"/>
            <a:ext cx="22955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2348880"/>
            <a:ext cx="360045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frundet rektangel 3"/>
          <p:cNvSpPr/>
          <p:nvPr/>
        </p:nvSpPr>
        <p:spPr>
          <a:xfrm>
            <a:off x="468000" y="3140968"/>
            <a:ext cx="151171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Afrundet rektangel 14"/>
          <p:cNvSpPr/>
          <p:nvPr/>
        </p:nvSpPr>
        <p:spPr>
          <a:xfrm>
            <a:off x="470718" y="4072436"/>
            <a:ext cx="2661121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Afrundet rektangel 15"/>
          <p:cNvSpPr/>
          <p:nvPr/>
        </p:nvSpPr>
        <p:spPr>
          <a:xfrm>
            <a:off x="620400" y="4365104"/>
            <a:ext cx="3303528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Afrundet rektangel 16"/>
          <p:cNvSpPr/>
          <p:nvPr/>
        </p:nvSpPr>
        <p:spPr>
          <a:xfrm>
            <a:off x="620400" y="5013176"/>
            <a:ext cx="3303528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302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468000" y="836712"/>
            <a:ext cx="82192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6) Rapport indlæsning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Når man har opdateret BC3 til en ny </a:t>
            </a:r>
            <a:r>
              <a:rPr lang="da-DK" dirty="0" err="1"/>
              <a:t>release</a:t>
            </a:r>
            <a:r>
              <a:rPr lang="da-DK" dirty="0"/>
              <a:t>, skal man kigge på informationen i </a:t>
            </a:r>
            <a:r>
              <a:rPr lang="da-DK" dirty="0" err="1"/>
              <a:t>blob'en</a:t>
            </a:r>
            <a:r>
              <a:rPr lang="da-DK" dirty="0"/>
              <a:t>. </a:t>
            </a:r>
          </a:p>
          <a:p>
            <a:r>
              <a:rPr lang="da-DK" dirty="0"/>
              <a:t>Hvis der er udgivet nye udskrifts rapporter skal disse downloades og installeres.</a:t>
            </a:r>
          </a:p>
          <a:p>
            <a:r>
              <a:rPr lang="da-DK" dirty="0"/>
              <a:t>Det er klubbernes egen opgave at holde deres udskrifter opdateret. </a:t>
            </a:r>
          </a:p>
        </p:txBody>
      </p:sp>
      <p:sp>
        <p:nvSpPr>
          <p:cNvPr id="2" name="Rektangel 1"/>
          <p:cNvSpPr/>
          <p:nvPr/>
        </p:nvSpPr>
        <p:spPr>
          <a:xfrm>
            <a:off x="4577628" y="3789040"/>
            <a:ext cx="42536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Under indlæs installationsfile, indlæses nye Rapporter (udskrifter).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Der er også her, man kan lave sine egne udskrifter</a:t>
            </a:r>
            <a:r>
              <a:rPr lang="da-DK" dirty="0" smtClean="0"/>
              <a:t>. </a:t>
            </a:r>
            <a:endParaRPr lang="da-DK" dirty="0"/>
          </a:p>
        </p:txBody>
      </p:sp>
      <p:pic>
        <p:nvPicPr>
          <p:cNvPr id="14338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1038"/>
            <a:ext cx="13525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4577628" y="2604352"/>
            <a:ext cx="2934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I BC3, menupunkt:</a:t>
            </a:r>
          </a:p>
          <a:p>
            <a:r>
              <a:rPr lang="da-DK" dirty="0"/>
              <a:t>Vedligehold &gt; Rapporter …</a:t>
            </a:r>
          </a:p>
        </p:txBody>
      </p:sp>
      <p:pic>
        <p:nvPicPr>
          <p:cNvPr id="14339" name="Billed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89040"/>
            <a:ext cx="36004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340" name="AutoShape 4"/>
          <p:cNvCxnSpPr>
            <a:cxnSpLocks noChangeShapeType="1"/>
          </p:cNvCxnSpPr>
          <p:nvPr/>
        </p:nvCxnSpPr>
        <p:spPr bwMode="auto">
          <a:xfrm flipH="1">
            <a:off x="3707904" y="4005064"/>
            <a:ext cx="816472" cy="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0431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468000" y="836712"/>
            <a:ext cx="8219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7)</a:t>
            </a:r>
            <a:r>
              <a:rPr lang="da-DK" dirty="0"/>
              <a:t> Der er ingen handicap beregning i </a:t>
            </a:r>
            <a:r>
              <a:rPr lang="da-DK" dirty="0" err="1"/>
              <a:t>monrad</a:t>
            </a:r>
            <a:r>
              <a:rPr lang="da-DK" dirty="0"/>
              <a:t> par fordi handicap udregningen foretages ud fra </a:t>
            </a:r>
            <a:r>
              <a:rPr lang="da-DK" dirty="0" smtClean="0"/>
              <a:t>HAC-gennemsnit </a:t>
            </a:r>
            <a:r>
              <a:rPr lang="da-DK" dirty="0"/>
              <a:t>af </a:t>
            </a:r>
            <a:r>
              <a:rPr lang="da-DK" dirty="0" smtClean="0"/>
              <a:t>gruppen. I </a:t>
            </a:r>
            <a:r>
              <a:rPr lang="da-DK" dirty="0" err="1"/>
              <a:t>monrad</a:t>
            </a:r>
            <a:r>
              <a:rPr lang="da-DK" dirty="0"/>
              <a:t> par møder man ikke nødvendigvis dette gennemsnit og handicap beregningen vil derfor blive </a:t>
            </a:r>
            <a:r>
              <a:rPr lang="da-DK" dirty="0" smtClean="0"/>
              <a:t>uretfærdigt </a:t>
            </a:r>
            <a:r>
              <a:rPr lang="da-DK" dirty="0"/>
              <a:t>for de </a:t>
            </a:r>
            <a:r>
              <a:rPr lang="da-DK" dirty="0" smtClean="0"/>
              <a:t>fleste par. 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457200" y="2037041"/>
            <a:ext cx="8230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8)</a:t>
            </a:r>
            <a:r>
              <a:rPr lang="da-DK" dirty="0"/>
              <a:t> Der er udregnes ingen </a:t>
            </a:r>
            <a:r>
              <a:rPr lang="da-DK" dirty="0" err="1"/>
              <a:t>multi</a:t>
            </a:r>
            <a:r>
              <a:rPr lang="da-DK" dirty="0"/>
              <a:t> og ingen handicap beregning i Board-a-match hold fordi BAM hold er ”</a:t>
            </a:r>
            <a:r>
              <a:rPr lang="da-DK" dirty="0" smtClean="0"/>
              <a:t>parturnerings-</a:t>
            </a:r>
            <a:r>
              <a:rPr lang="da-DK" dirty="0" err="1" smtClean="0"/>
              <a:t>agtigt</a:t>
            </a:r>
            <a:r>
              <a:rPr lang="da-DK" dirty="0" smtClean="0"/>
              <a:t>” </a:t>
            </a:r>
            <a:r>
              <a:rPr lang="da-DK" dirty="0"/>
              <a:t>og </a:t>
            </a:r>
            <a:r>
              <a:rPr lang="da-DK" dirty="0" err="1"/>
              <a:t>multi</a:t>
            </a:r>
            <a:r>
              <a:rPr lang="da-DK" dirty="0"/>
              <a:t>/hold-handicap udregnes baseret på </a:t>
            </a:r>
            <a:r>
              <a:rPr lang="da-DK" dirty="0" err="1" smtClean="0"/>
              <a:t>imp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8" name="Rektangel 7"/>
          <p:cNvSpPr/>
          <p:nvPr/>
        </p:nvSpPr>
        <p:spPr>
          <a:xfrm>
            <a:off x="468000" y="3284984"/>
            <a:ext cx="8230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9)</a:t>
            </a:r>
            <a:r>
              <a:rPr lang="da-DK" dirty="0"/>
              <a:t> </a:t>
            </a:r>
            <a:r>
              <a:rPr lang="da-DK" dirty="0" err="1"/>
              <a:t>BridgeMate</a:t>
            </a:r>
            <a:r>
              <a:rPr lang="da-DK" dirty="0"/>
              <a:t> formatet har problemer med </a:t>
            </a:r>
            <a:r>
              <a:rPr lang="da-DK" dirty="0" smtClean="0"/>
              <a:t>enkeltmandsturneringer.</a:t>
            </a:r>
            <a:endParaRPr lang="da-DK" dirty="0"/>
          </a:p>
          <a:p>
            <a:r>
              <a:rPr lang="da-DK" dirty="0"/>
              <a:t>Groft sagt så kender </a:t>
            </a:r>
            <a:r>
              <a:rPr lang="da-DK" dirty="0" err="1"/>
              <a:t>BridgeMate</a:t>
            </a:r>
            <a:r>
              <a:rPr lang="da-DK" dirty="0"/>
              <a:t> ikke konceptet med enkeltmandsturneringer og tror </a:t>
            </a:r>
            <a:r>
              <a:rPr lang="da-DK" dirty="0" smtClean="0"/>
              <a:t>derfor, </a:t>
            </a:r>
            <a:r>
              <a:rPr lang="da-DK" dirty="0"/>
              <a:t>at der spilles parturnering. Det har ikke indvirkning på de resultater som BC indlæser og beregner, men det bevirker at der ikke kan vises parnumre og spillernavne på BM-II terminalerne i en enkeltmandsturnering. </a:t>
            </a:r>
            <a:r>
              <a:rPr lang="da-DK" dirty="0" smtClean="0"/>
              <a:t>Hvis BC har kontrol over BCS, så vil </a:t>
            </a:r>
            <a:r>
              <a:rPr lang="da-DK" dirty="0" smtClean="0"/>
              <a:t>visning </a:t>
            </a:r>
            <a:r>
              <a:rPr lang="da-DK" dirty="0"/>
              <a:t>af navne </a:t>
            </a:r>
            <a:r>
              <a:rPr lang="da-DK" dirty="0" smtClean="0"/>
              <a:t>og parnumre derfor </a:t>
            </a:r>
            <a:r>
              <a:rPr lang="da-DK" dirty="0"/>
              <a:t>altid være slået fra i enkeltmandsturneringer. </a:t>
            </a:r>
          </a:p>
        </p:txBody>
      </p:sp>
      <p:sp>
        <p:nvSpPr>
          <p:cNvPr id="9" name="Rektangel 8"/>
          <p:cNvSpPr/>
          <p:nvPr/>
        </p:nvSpPr>
        <p:spPr>
          <a:xfrm>
            <a:off x="459979" y="5157192"/>
            <a:ext cx="8219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10)</a:t>
            </a:r>
            <a:r>
              <a:rPr lang="da-DK" dirty="0"/>
              <a:t> Knockout hold</a:t>
            </a:r>
          </a:p>
          <a:p>
            <a:r>
              <a:rPr lang="da-DK" dirty="0"/>
              <a:t>Slutresultat opgøres kun i </a:t>
            </a:r>
            <a:r>
              <a:rPr lang="da-DK" dirty="0" err="1" smtClean="0"/>
              <a:t>imp</a:t>
            </a:r>
            <a:r>
              <a:rPr lang="da-DK" dirty="0" smtClean="0"/>
              <a:t>. Der udregnes ikke kamppoints. </a:t>
            </a:r>
          </a:p>
          <a:p>
            <a:r>
              <a:rPr lang="da-DK" dirty="0" smtClean="0"/>
              <a:t>Vinderen </a:t>
            </a:r>
            <a:r>
              <a:rPr lang="da-DK" dirty="0"/>
              <a:t>får alle mesterpoints. </a:t>
            </a:r>
            <a:r>
              <a:rPr lang="da-DK" dirty="0" smtClean="0"/>
              <a:t>Der foretages principielt aldrig handicap beregning i knockout hold kampe. 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4524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396443" y="404664"/>
            <a:ext cx="84879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11) </a:t>
            </a:r>
            <a:r>
              <a:rPr lang="da-DK" dirty="0" smtClean="0"/>
              <a:t>Maksimal turneringsstørrelse </a:t>
            </a:r>
          </a:p>
          <a:p>
            <a:r>
              <a:rPr lang="da-DK" dirty="0" smtClean="0"/>
              <a:t>Overvejelser omkring maksimal turneringsstørrelse er ikke relevante for </a:t>
            </a:r>
          </a:p>
          <a:p>
            <a:r>
              <a:rPr lang="da-DK" dirty="0" smtClean="0"/>
              <a:t>almindelige klubber.  Ved omkring 150-170 borde kan BC ikke længere postere handicap</a:t>
            </a:r>
          </a:p>
          <a:p>
            <a:r>
              <a:rPr lang="da-DK" dirty="0" smtClean="0"/>
              <a:t>i </a:t>
            </a:r>
            <a:r>
              <a:rPr lang="da-DK" dirty="0" err="1" smtClean="0"/>
              <a:t>DBf’s</a:t>
            </a:r>
            <a:r>
              <a:rPr lang="da-DK" dirty="0" smtClean="0"/>
              <a:t> centrale database. Bortset fra det er der ingen reelle begrænsninger på </a:t>
            </a:r>
          </a:p>
          <a:p>
            <a:r>
              <a:rPr lang="da-DK" dirty="0" smtClean="0"/>
              <a:t>turneringsstørrelse i BC3. </a:t>
            </a:r>
          </a:p>
          <a:p>
            <a:r>
              <a:rPr lang="da-DK" dirty="0" smtClean="0"/>
              <a:t>BM-Pro/BM-II har nogle begrænsninger på antal runder, spilnumre og sektioner.</a:t>
            </a:r>
          </a:p>
          <a:p>
            <a:r>
              <a:rPr lang="da-DK" dirty="0" smtClean="0"/>
              <a:t>Disse begrænsninger er ikke relevante for alm. klubber – der henvises i øvrigt til </a:t>
            </a:r>
          </a:p>
          <a:p>
            <a:r>
              <a:rPr lang="da-DK" dirty="0" err="1" smtClean="0"/>
              <a:t>BridgeMate</a:t>
            </a:r>
            <a:r>
              <a:rPr lang="da-DK" dirty="0" smtClean="0"/>
              <a:t> dokumentationen. </a:t>
            </a:r>
            <a:endParaRPr lang="da-DK" dirty="0"/>
          </a:p>
        </p:txBody>
      </p:sp>
      <p:sp>
        <p:nvSpPr>
          <p:cNvPr id="8" name="Tekstboks 7"/>
          <p:cNvSpPr txBox="1"/>
          <p:nvPr/>
        </p:nvSpPr>
        <p:spPr>
          <a:xfrm>
            <a:off x="396443" y="2924944"/>
            <a:ext cx="82008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12) </a:t>
            </a:r>
            <a:r>
              <a:rPr lang="da-DK" dirty="0" smtClean="0"/>
              <a:t>Guldpoints</a:t>
            </a:r>
          </a:p>
          <a:p>
            <a:r>
              <a:rPr lang="da-DK" dirty="0"/>
              <a:t>Formelt set skal guldturneringer godkendes af </a:t>
            </a:r>
            <a:r>
              <a:rPr lang="da-DK" dirty="0" smtClean="0"/>
              <a:t>sekretariatet, iflg. MP-reglementet. </a:t>
            </a:r>
          </a:p>
          <a:p>
            <a:r>
              <a:rPr lang="da-DK" dirty="0" smtClean="0"/>
              <a:t>Der </a:t>
            </a:r>
            <a:r>
              <a:rPr lang="da-DK" dirty="0"/>
              <a:t>er </a:t>
            </a:r>
            <a:r>
              <a:rPr lang="da-DK" dirty="0" smtClean="0"/>
              <a:t>ingen direkte blokering </a:t>
            </a:r>
            <a:r>
              <a:rPr lang="da-DK" dirty="0"/>
              <a:t>i </a:t>
            </a:r>
            <a:r>
              <a:rPr lang="da-DK" dirty="0" smtClean="0"/>
              <a:t>BC3 for guldturneringer bortset, naturligvis, fra kravet om antal spil. </a:t>
            </a:r>
          </a:p>
          <a:p>
            <a:r>
              <a:rPr lang="da-DK" dirty="0" smtClean="0"/>
              <a:t>Inden nogen får </a:t>
            </a:r>
            <a:r>
              <a:rPr lang="da-DK" dirty="0"/>
              <a:t>gode ideer: </a:t>
            </a:r>
            <a:r>
              <a:rPr lang="da-DK" dirty="0" err="1" smtClean="0"/>
              <a:t>DBf</a:t>
            </a:r>
            <a:r>
              <a:rPr lang="da-DK" dirty="0" smtClean="0"/>
              <a:t> </a:t>
            </a:r>
            <a:r>
              <a:rPr lang="da-DK" dirty="0"/>
              <a:t>fanger uautoriserede guldpoints når de posteres :)</a:t>
            </a:r>
            <a:endParaRPr lang="da-DK" dirty="0"/>
          </a:p>
        </p:txBody>
      </p:sp>
      <p:sp>
        <p:nvSpPr>
          <p:cNvPr id="10" name="Tekstboks 9"/>
          <p:cNvSpPr txBox="1"/>
          <p:nvPr/>
        </p:nvSpPr>
        <p:spPr>
          <a:xfrm>
            <a:off x="396444" y="4509120"/>
            <a:ext cx="8487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13) </a:t>
            </a:r>
            <a:r>
              <a:rPr lang="da-DK" dirty="0" smtClean="0"/>
              <a:t>Fuld </a:t>
            </a:r>
            <a:r>
              <a:rPr lang="da-DK" dirty="0"/>
              <a:t>dosis MP til vinderne i en BAM kamp opnås ved 62,5% af maksimum score.</a:t>
            </a:r>
          </a:p>
          <a:p>
            <a:r>
              <a:rPr lang="da-DK" dirty="0" smtClean="0"/>
              <a:t>Eksempel i en 20 </a:t>
            </a:r>
            <a:r>
              <a:rPr lang="da-DK" dirty="0"/>
              <a:t>spils </a:t>
            </a:r>
            <a:r>
              <a:rPr lang="da-DK" dirty="0" smtClean="0"/>
              <a:t>BAM kamp er maksimum </a:t>
            </a:r>
            <a:r>
              <a:rPr lang="da-DK" dirty="0"/>
              <a:t>score </a:t>
            </a:r>
            <a:r>
              <a:rPr lang="da-DK" dirty="0" smtClean="0"/>
              <a:t>2*20 = 40 BAM </a:t>
            </a:r>
            <a:r>
              <a:rPr lang="da-DK" dirty="0"/>
              <a:t>points</a:t>
            </a:r>
            <a:r>
              <a:rPr lang="da-DK" dirty="0" smtClean="0"/>
              <a:t>.</a:t>
            </a:r>
          </a:p>
          <a:p>
            <a:r>
              <a:rPr lang="da-DK" dirty="0" smtClean="0"/>
              <a:t>Der </a:t>
            </a:r>
            <a:r>
              <a:rPr lang="da-DK" dirty="0"/>
              <a:t>skal </a:t>
            </a:r>
            <a:r>
              <a:rPr lang="da-DK" dirty="0" smtClean="0"/>
              <a:t>scores 0,625*40 </a:t>
            </a:r>
            <a:r>
              <a:rPr lang="da-DK" dirty="0"/>
              <a:t>= 25 BAM points </a:t>
            </a:r>
            <a:r>
              <a:rPr lang="da-DK" dirty="0" smtClean="0"/>
              <a:t>for </a:t>
            </a:r>
            <a:r>
              <a:rPr lang="da-DK" dirty="0"/>
              <a:t>at vinde alle MP for </a:t>
            </a:r>
            <a:r>
              <a:rPr lang="da-DK" dirty="0" smtClean="0"/>
              <a:t>denne kamp.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7125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boks 3"/>
          <p:cNvSpPr txBox="1"/>
          <p:nvPr/>
        </p:nvSpPr>
        <p:spPr>
          <a:xfrm>
            <a:off x="467544" y="620688"/>
            <a:ext cx="83674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/>
              <a:t>14) </a:t>
            </a:r>
            <a:r>
              <a:rPr lang="da-DK" dirty="0" smtClean="0"/>
              <a:t>Kendte fejl og mangler, V313</a:t>
            </a:r>
          </a:p>
          <a:p>
            <a:r>
              <a:rPr lang="da-DK" dirty="0" smtClean="0"/>
              <a:t>Ved holdkampe med 3-6 halvlege ser nogle af hjemmesiderne lidt mystisk ud.</a:t>
            </a:r>
          </a:p>
          <a:p>
            <a:r>
              <a:rPr lang="da-DK" dirty="0" smtClean="0"/>
              <a:t>Storskærms info for Mitchell turneringer virker ikke.</a:t>
            </a:r>
          </a:p>
          <a:p>
            <a:r>
              <a:rPr lang="da-DK" dirty="0" smtClean="0"/>
              <a:t>Fælles top virker ikke.</a:t>
            </a:r>
          </a:p>
          <a:p>
            <a:r>
              <a:rPr lang="da-DK" dirty="0" smtClean="0"/>
              <a:t>Handicap turneringer (dvs. slutstilling efter handicap score og ½-dosis MP til</a:t>
            </a:r>
          </a:p>
          <a:p>
            <a:r>
              <a:rPr lang="da-DK" dirty="0" smtClean="0"/>
              <a:t>Handicap-vinderne) virker ikke.</a:t>
            </a:r>
          </a:p>
          <a:p>
            <a:r>
              <a:rPr lang="da-DK" dirty="0" smtClean="0"/>
              <a:t>TL </a:t>
            </a:r>
            <a:r>
              <a:rPr lang="da-DK" dirty="0"/>
              <a:t>notitser på startlister og resultatlister kommer ikke med på hjemmesider endnu</a:t>
            </a:r>
            <a:r>
              <a:rPr lang="da-DK" dirty="0" smtClean="0"/>
              <a:t>.</a:t>
            </a:r>
          </a:p>
          <a:p>
            <a:r>
              <a:rPr lang="da-DK" dirty="0" smtClean="0"/>
              <a:t>TL notitser </a:t>
            </a:r>
            <a:r>
              <a:rPr lang="da-DK" dirty="0"/>
              <a:t>omkring udestående </a:t>
            </a:r>
            <a:r>
              <a:rPr lang="da-DK" dirty="0" smtClean="0"/>
              <a:t>domme/appeller/MAK-afgørelser kommer ikke med på</a:t>
            </a:r>
          </a:p>
          <a:p>
            <a:r>
              <a:rPr lang="da-DK" dirty="0" smtClean="0"/>
              <a:t>Hjemmesider endnu.</a:t>
            </a:r>
          </a:p>
          <a:p>
            <a:r>
              <a:rPr lang="da-DK" dirty="0"/>
              <a:t>Bølgeturneringer skal behandles meget varsomt: Man får en grim fejl hvis </a:t>
            </a:r>
            <a:endParaRPr lang="da-DK" dirty="0" smtClean="0"/>
          </a:p>
          <a:p>
            <a:r>
              <a:rPr lang="da-DK" dirty="0" smtClean="0"/>
              <a:t>A- </a:t>
            </a:r>
            <a:r>
              <a:rPr lang="da-DK" dirty="0"/>
              <a:t>og B-rækken er så forskellige at der ikke kan bølges. </a:t>
            </a:r>
            <a:endParaRPr lang="da-DK" dirty="0" smtClean="0"/>
          </a:p>
          <a:p>
            <a:r>
              <a:rPr lang="da-DK" dirty="0" smtClean="0"/>
              <a:t>Et par udskriftsrapporter </a:t>
            </a:r>
            <a:r>
              <a:rPr lang="da-DK" dirty="0"/>
              <a:t>er endnu ikke færdige. </a:t>
            </a:r>
            <a:r>
              <a:rPr lang="da-DK" dirty="0" smtClean="0"/>
              <a:t>Det drejer sig om </a:t>
            </a:r>
            <a:r>
              <a:rPr lang="da-DK" dirty="0" err="1" smtClean="0"/>
              <a:t>bla</a:t>
            </a:r>
            <a:r>
              <a:rPr lang="da-DK" dirty="0" smtClean="0"/>
              <a:t>. </a:t>
            </a:r>
          </a:p>
          <a:p>
            <a:r>
              <a:rPr lang="da-DK" dirty="0" smtClean="0"/>
              <a:t>om Checklister og MP oversigt i hold. </a:t>
            </a:r>
          </a:p>
          <a:p>
            <a:r>
              <a:rPr lang="da-DK" dirty="0" smtClean="0"/>
              <a:t>Knockout hold virker ikke korrekt. Må p.t. ikke benyttes.</a:t>
            </a:r>
          </a:p>
          <a:p>
            <a:r>
              <a:rPr lang="da-DK" dirty="0" smtClean="0"/>
              <a:t>Visse af de komplicerede justeringer virker endnu ikke (selvforskyldt skade </a:t>
            </a:r>
            <a:r>
              <a:rPr lang="da-DK" dirty="0" err="1" smtClean="0"/>
              <a:t>f.eks</a:t>
            </a:r>
            <a:r>
              <a:rPr lang="da-DK" dirty="0" smtClean="0"/>
              <a:t>)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561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51520" y="512005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15) </a:t>
            </a:r>
            <a:r>
              <a:rPr lang="da-DK" dirty="0" err="1" smtClean="0"/>
              <a:t>Neubergskalering</a:t>
            </a:r>
            <a:endParaRPr lang="da-DK" dirty="0" smtClean="0"/>
          </a:p>
          <a:p>
            <a:r>
              <a:rPr lang="da-DK" dirty="0" err="1" smtClean="0"/>
              <a:t>Neuberg</a:t>
            </a:r>
            <a:r>
              <a:rPr lang="da-DK" dirty="0" smtClean="0"/>
              <a:t> </a:t>
            </a:r>
            <a:r>
              <a:rPr lang="da-DK" dirty="0" err="1"/>
              <a:t>skaleringen</a:t>
            </a:r>
            <a:r>
              <a:rPr lang="da-DK" dirty="0"/>
              <a:t> er ikke helt perfekt ved få </a:t>
            </a:r>
            <a:r>
              <a:rPr lang="da-DK" dirty="0" smtClean="0"/>
              <a:t>opgørelser. </a:t>
            </a:r>
            <a:r>
              <a:rPr lang="da-DK" dirty="0" err="1" smtClean="0"/>
              <a:t>TUK’s</a:t>
            </a:r>
            <a:r>
              <a:rPr lang="da-DK" dirty="0" smtClean="0"/>
              <a:t> </a:t>
            </a:r>
            <a:r>
              <a:rPr lang="da-DK" dirty="0"/>
              <a:t>beslutning er, at </a:t>
            </a:r>
            <a:r>
              <a:rPr lang="da-DK" dirty="0" err="1"/>
              <a:t>Neuberg</a:t>
            </a:r>
            <a:r>
              <a:rPr lang="da-DK" dirty="0"/>
              <a:t> </a:t>
            </a:r>
            <a:r>
              <a:rPr lang="da-DK" dirty="0" err="1"/>
              <a:t>skaleringen</a:t>
            </a:r>
            <a:r>
              <a:rPr lang="da-DK" dirty="0"/>
              <a:t> benytter følgende </a:t>
            </a:r>
            <a:r>
              <a:rPr lang="da-DK" dirty="0" smtClean="0"/>
              <a:t>special-tilfælde</a:t>
            </a:r>
            <a:r>
              <a:rPr lang="da-DK" dirty="0"/>
              <a:t>: </a:t>
            </a:r>
          </a:p>
          <a:p>
            <a:r>
              <a:rPr lang="da-DK" dirty="0"/>
              <a:t> </a:t>
            </a:r>
            <a:endParaRPr lang="da-DK" dirty="0" smtClean="0"/>
          </a:p>
          <a:p>
            <a:r>
              <a:rPr lang="da-DK" dirty="0" smtClean="0"/>
              <a:t>Med </a:t>
            </a:r>
            <a:r>
              <a:rPr lang="da-DK" dirty="0"/>
              <a:t>en opgørelse:  60%-60%</a:t>
            </a:r>
          </a:p>
          <a:p>
            <a:r>
              <a:rPr lang="da-DK" dirty="0" smtClean="0"/>
              <a:t>Med </a:t>
            </a:r>
            <a:r>
              <a:rPr lang="da-DK" dirty="0"/>
              <a:t>to opgørelser: 65% - 55% og 55% - 65%</a:t>
            </a:r>
          </a:p>
          <a:p>
            <a:r>
              <a:rPr lang="da-DK" dirty="0" smtClean="0"/>
              <a:t>Med </a:t>
            </a:r>
            <a:r>
              <a:rPr lang="da-DK" dirty="0"/>
              <a:t>tre opgørelser: 70%-50%, 60%-60% og 50%-70%. </a:t>
            </a:r>
          </a:p>
          <a:p>
            <a:r>
              <a:rPr lang="da-DK" dirty="0" smtClean="0"/>
              <a:t>Med </a:t>
            </a:r>
            <a:r>
              <a:rPr lang="da-DK" dirty="0"/>
              <a:t>fire og flere opgørelser: </a:t>
            </a:r>
            <a:r>
              <a:rPr lang="da-DK" dirty="0" err="1"/>
              <a:t>Neuberg</a:t>
            </a:r>
            <a:r>
              <a:rPr lang="da-DK" dirty="0"/>
              <a:t> </a:t>
            </a:r>
            <a:r>
              <a:rPr lang="da-DK" dirty="0" err="1"/>
              <a:t>skalering</a:t>
            </a:r>
            <a:r>
              <a:rPr lang="da-DK" dirty="0"/>
              <a:t> udføres. 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51520" y="3284984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16)</a:t>
            </a:r>
            <a:r>
              <a:rPr lang="da-DK" dirty="0" smtClean="0"/>
              <a:t> Skifteplaner</a:t>
            </a:r>
          </a:p>
          <a:p>
            <a:r>
              <a:rPr lang="da-DK" dirty="0"/>
              <a:t>Hold- og par-skifteplaner er bagud kompatible med BC2 undtaget dog ”egnet til handicap”-flaget som ikke gemmes/læses i BC2. </a:t>
            </a:r>
            <a:r>
              <a:rPr lang="da-DK" dirty="0" smtClean="0"/>
              <a:t>Du </a:t>
            </a:r>
            <a:r>
              <a:rPr lang="da-DK" dirty="0"/>
              <a:t>kan således godt </a:t>
            </a:r>
            <a:r>
              <a:rPr lang="da-DK" dirty="0" smtClean="0"/>
              <a:t>indlæse skifteplaner fra  BC2 i BC3 ... og modsat. </a:t>
            </a:r>
          </a:p>
          <a:p>
            <a:r>
              <a:rPr lang="da-DK" dirty="0" smtClean="0"/>
              <a:t>Enkeltmands </a:t>
            </a:r>
            <a:r>
              <a:rPr lang="da-DK" dirty="0"/>
              <a:t>skifteplaner fra BC3 kan </a:t>
            </a:r>
            <a:r>
              <a:rPr lang="da-DK" dirty="0" smtClean="0"/>
              <a:t>naturligvis ikke indlæses </a:t>
            </a:r>
            <a:r>
              <a:rPr lang="da-DK" dirty="0"/>
              <a:t>i BC2. </a:t>
            </a:r>
            <a:endParaRPr lang="da-DK" dirty="0" smtClean="0"/>
          </a:p>
          <a:p>
            <a:r>
              <a:rPr lang="da-DK" dirty="0" smtClean="0"/>
              <a:t>Klubbernes hjemmelavede skifteplaner fra BC2 overføres automatisk til BC3. </a:t>
            </a:r>
          </a:p>
          <a:p>
            <a:endParaRPr lang="da-DK" dirty="0" smtClean="0"/>
          </a:p>
          <a:p>
            <a:r>
              <a:rPr lang="da-DK" dirty="0" smtClean="0"/>
              <a:t>Skifteplans </a:t>
            </a:r>
            <a:r>
              <a:rPr lang="da-DK" dirty="0"/>
              <a:t>editoren kontrollere integriteten af skifteplaner før de </a:t>
            </a:r>
            <a:r>
              <a:rPr lang="da-DK" dirty="0" smtClean="0"/>
              <a:t>gemmes og ulovlige skifteplaner kan ikke gemmes. </a:t>
            </a:r>
          </a:p>
          <a:p>
            <a:r>
              <a:rPr lang="da-DK" dirty="0" smtClean="0"/>
              <a:t>Det betyder, at </a:t>
            </a:r>
            <a:r>
              <a:rPr lang="da-DK" dirty="0"/>
              <a:t>alle skifteplaner skal færdiggøres på en gang - man kan ikke gemme en halv skifteplan og fortsætte arbejdet </a:t>
            </a:r>
            <a:r>
              <a:rPr lang="da-DK" dirty="0" smtClean="0"/>
              <a:t>senere.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830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000" y="1844825"/>
            <a:ext cx="7416368" cy="936103"/>
          </a:xfrm>
        </p:spPr>
        <p:txBody>
          <a:bodyPr anchor="t">
            <a:noAutofit/>
          </a:bodyPr>
          <a:lstStyle/>
          <a:p>
            <a:pPr algn="l"/>
            <a:r>
              <a:rPr lang="da-DK" sz="1800" b="1" dirty="0"/>
              <a:t>1) Installation af BC3</a:t>
            </a:r>
            <a:r>
              <a:rPr lang="da-DK" sz="1800" dirty="0"/>
              <a:t/>
            </a:r>
            <a:br>
              <a:rPr lang="da-DK" sz="1800" dirty="0"/>
            </a:br>
            <a:r>
              <a:rPr lang="da-DK" sz="1800" dirty="0"/>
              <a:t>På </a:t>
            </a:r>
            <a:r>
              <a:rPr lang="da-DK" sz="1800" u="sng" dirty="0" smtClean="0">
                <a:hlinkClick r:id="rId2"/>
              </a:rPr>
              <a:t>www.bridge.dk/bridgecentral/installation/BC3.exe</a:t>
            </a:r>
            <a:r>
              <a:rPr lang="da-DK" sz="1800" dirty="0" smtClean="0"/>
              <a:t> f</a:t>
            </a:r>
            <a:r>
              <a:rPr lang="da-DK" sz="1800" dirty="0" smtClean="0"/>
              <a:t>inder </a:t>
            </a:r>
            <a:r>
              <a:rPr lang="da-DK" sz="1800" dirty="0"/>
              <a:t>du </a:t>
            </a:r>
            <a:r>
              <a:rPr lang="da-DK" sz="1800" dirty="0" smtClean="0"/>
              <a:t>altid nyeste version af BC3</a:t>
            </a:r>
            <a:r>
              <a:rPr lang="da-DK" sz="1800" dirty="0"/>
              <a:t>.</a:t>
            </a:r>
            <a:br>
              <a:rPr lang="da-DK" sz="1800" dirty="0"/>
            </a:br>
            <a:r>
              <a:rPr lang="da-DK" sz="1800" dirty="0" smtClean="0"/>
              <a:t/>
            </a:r>
            <a:br>
              <a:rPr lang="da-DK" sz="1800" dirty="0" smtClean="0"/>
            </a:br>
            <a:endParaRPr lang="da-DK" sz="18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76193" y="692696"/>
            <a:ext cx="7772400" cy="1037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 smtClean="0"/>
              <a:t>Tips og tricks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468000" y="2780928"/>
            <a:ext cx="80722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Kør programmet.</a:t>
            </a:r>
          </a:p>
          <a:p>
            <a:r>
              <a:rPr lang="da-DK" dirty="0"/>
              <a:t>Når du får dette billede, skal du vælge hvilke(n) klub du vil installere.</a:t>
            </a:r>
          </a:p>
        </p:txBody>
      </p:sp>
      <p:pic>
        <p:nvPicPr>
          <p:cNvPr id="1026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3501008"/>
            <a:ext cx="36004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ktangel 7"/>
          <p:cNvSpPr/>
          <p:nvPr/>
        </p:nvSpPr>
        <p:spPr>
          <a:xfrm>
            <a:off x="4544525" y="3512480"/>
            <a:ext cx="42039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Vælg 2. Opret forbindelse til </a:t>
            </a:r>
            <a:r>
              <a:rPr lang="da-DK" dirty="0" err="1"/>
              <a:t>DBf’s</a:t>
            </a:r>
            <a:r>
              <a:rPr lang="da-DK" dirty="0"/>
              <a:t> </a:t>
            </a:r>
            <a:r>
              <a:rPr lang="da-DK" dirty="0" err="1"/>
              <a:t>BridgeCentral</a:t>
            </a:r>
            <a:r>
              <a:rPr lang="da-DK" dirty="0"/>
              <a:t> via Internettet.</a:t>
            </a:r>
            <a:br>
              <a:rPr lang="da-DK" dirty="0"/>
            </a:br>
            <a:r>
              <a:rPr lang="da-DK" dirty="0"/>
              <a:t>(det er den forbindelse du har i dag)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Vælg 5. Installer en testklub / kursusklub på denne computer,</a:t>
            </a:r>
          </a:p>
          <a:p>
            <a:r>
              <a:rPr lang="da-DK" dirty="0"/>
              <a:t>Hvis du ønsker dette.</a:t>
            </a:r>
          </a:p>
        </p:txBody>
      </p:sp>
      <p:sp>
        <p:nvSpPr>
          <p:cNvPr id="9" name="Ellipse 8"/>
          <p:cNvSpPr/>
          <p:nvPr/>
        </p:nvSpPr>
        <p:spPr>
          <a:xfrm>
            <a:off x="467544" y="4293096"/>
            <a:ext cx="39594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Ellipse 10"/>
          <p:cNvSpPr/>
          <p:nvPr/>
        </p:nvSpPr>
        <p:spPr>
          <a:xfrm>
            <a:off x="467544" y="5445224"/>
            <a:ext cx="39594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114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Billed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74901"/>
            <a:ext cx="36004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36004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1331640" y="1268760"/>
            <a:ext cx="39594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Ellipse 10"/>
          <p:cNvSpPr/>
          <p:nvPr/>
        </p:nvSpPr>
        <p:spPr>
          <a:xfrm>
            <a:off x="1158149" y="4293096"/>
            <a:ext cx="122413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/>
          <p:cNvSpPr/>
          <p:nvPr/>
        </p:nvSpPr>
        <p:spPr>
          <a:xfrm>
            <a:off x="4572000" y="755412"/>
            <a:ext cx="2818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Skriv klubbens DBf nummer.</a:t>
            </a:r>
          </a:p>
        </p:txBody>
      </p:sp>
      <p:sp>
        <p:nvSpPr>
          <p:cNvPr id="10" name="Rektangel 9"/>
          <p:cNvSpPr/>
          <p:nvPr/>
        </p:nvSpPr>
        <p:spPr>
          <a:xfrm>
            <a:off x="4572000" y="3774901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Skriv Brugernavn og Adgangskode, som i BC2.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572000" y="5517232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Ps. Hvis du ønsker flere klubber gentages ovenstående.</a:t>
            </a:r>
          </a:p>
        </p:txBody>
      </p:sp>
    </p:spTree>
    <p:extLst>
      <p:ext uri="{BB962C8B-B14F-4D97-AF65-F5344CB8AC3E}">
        <p14:creationId xmlns:p14="http://schemas.microsoft.com/office/powerpoint/2010/main" val="74985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6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Billed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3140968"/>
            <a:ext cx="36004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705619"/>
            <a:ext cx="36004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4572000" y="755412"/>
            <a:ext cx="2442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Klik på Klubforbindelser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10" name="Rektangel 9"/>
          <p:cNvSpPr/>
          <p:nvPr/>
        </p:nvSpPr>
        <p:spPr>
          <a:xfrm>
            <a:off x="4499992" y="3140968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I oversigten kan man se hvilke klubber der er installeret på denne computer.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499992" y="4078813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Klik på Opret ny klubforbindelse for ny klub.</a:t>
            </a:r>
          </a:p>
        </p:txBody>
      </p:sp>
      <p:cxnSp>
        <p:nvCxnSpPr>
          <p:cNvPr id="3" name="Lige pilforbindelse 2"/>
          <p:cNvCxnSpPr/>
          <p:nvPr/>
        </p:nvCxnSpPr>
        <p:spPr>
          <a:xfrm flipH="1">
            <a:off x="3419872" y="940078"/>
            <a:ext cx="1080120" cy="875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/>
          <p:nvPr/>
        </p:nvCxnSpPr>
        <p:spPr>
          <a:xfrm flipH="1">
            <a:off x="2195761" y="3356993"/>
            <a:ext cx="2304231" cy="245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/>
          <p:nvPr/>
        </p:nvCxnSpPr>
        <p:spPr>
          <a:xfrm flipH="1" flipV="1">
            <a:off x="3724672" y="3512115"/>
            <a:ext cx="775320" cy="7809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Billed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5311403"/>
            <a:ext cx="1019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ktangel 12"/>
          <p:cNvSpPr/>
          <p:nvPr/>
        </p:nvSpPr>
        <p:spPr>
          <a:xfrm>
            <a:off x="4572000" y="5273895"/>
            <a:ext cx="29462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/>
              <a:t>Ikon på skrivebordet.</a:t>
            </a:r>
          </a:p>
          <a:p>
            <a:r>
              <a:rPr lang="da-DK" dirty="0" smtClean="0"/>
              <a:t>Nu </a:t>
            </a:r>
            <a:r>
              <a:rPr lang="da-DK" dirty="0"/>
              <a:t>er du klar til at starte BC3.</a:t>
            </a:r>
          </a:p>
        </p:txBody>
      </p:sp>
    </p:spTree>
    <p:extLst>
      <p:ext uri="{BB962C8B-B14F-4D97-AF65-F5344CB8AC3E}">
        <p14:creationId xmlns:p14="http://schemas.microsoft.com/office/powerpoint/2010/main" val="16979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4499992" y="2887776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C:\BC3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Config.ini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Åben config.ini med eks. noteblok.</a:t>
            </a:r>
          </a:p>
        </p:txBody>
      </p:sp>
      <p:sp>
        <p:nvSpPr>
          <p:cNvPr id="2" name="Rektangel 1"/>
          <p:cNvSpPr/>
          <p:nvPr/>
        </p:nvSpPr>
        <p:spPr>
          <a:xfrm>
            <a:off x="468000" y="771670"/>
            <a:ext cx="8136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2) Config.ini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Storskærms opsætning styres fra config.ini, som er en tekstfil placeret i samme </a:t>
            </a:r>
            <a:r>
              <a:rPr lang="da-DK" dirty="0" err="1"/>
              <a:t>directory</a:t>
            </a:r>
            <a:r>
              <a:rPr lang="da-DK" dirty="0"/>
              <a:t>/bibliotek som BridgeCentral.exe.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Indhold i config.ini læses kun under opstart af BC. Har man ændret noget skal man derfor genstarte BC.</a:t>
            </a:r>
          </a:p>
        </p:txBody>
      </p:sp>
      <p:pic>
        <p:nvPicPr>
          <p:cNvPr id="4098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2896716"/>
            <a:ext cx="36004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Lige pilforbindelse 13"/>
          <p:cNvCxnSpPr/>
          <p:nvPr/>
        </p:nvCxnSpPr>
        <p:spPr>
          <a:xfrm flipH="1">
            <a:off x="1619672" y="3626440"/>
            <a:ext cx="2880321" cy="13867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31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4499992" y="2924944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For storskærms opsætning: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; foran </a:t>
            </a:r>
            <a:r>
              <a:rPr lang="da-DK" dirty="0" err="1"/>
              <a:t>linien</a:t>
            </a:r>
            <a:r>
              <a:rPr lang="da-DK" dirty="0"/>
              <a:t> betyder, at </a:t>
            </a:r>
            <a:r>
              <a:rPr lang="da-DK" dirty="0" err="1"/>
              <a:t>linien</a:t>
            </a:r>
            <a:r>
              <a:rPr lang="da-DK" dirty="0"/>
              <a:t> ikke </a:t>
            </a:r>
            <a:r>
              <a:rPr lang="da-DK" dirty="0" smtClean="0"/>
              <a:t>læses. BC3 bruger i så fald default værdien, nævnt nedenfor.</a:t>
            </a:r>
            <a:endParaRPr lang="da-DK" dirty="0"/>
          </a:p>
        </p:txBody>
      </p:sp>
      <p:pic>
        <p:nvPicPr>
          <p:cNvPr id="5122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764704"/>
            <a:ext cx="36004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/>
        </p:nvSpPr>
        <p:spPr>
          <a:xfrm>
            <a:off x="4499993" y="764704"/>
            <a:ext cx="38164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Noteblok er et simpelt tekstprogram.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Her tilføjer du.</a:t>
            </a:r>
          </a:p>
        </p:txBody>
      </p:sp>
      <p:pic>
        <p:nvPicPr>
          <p:cNvPr id="5123" name="Billed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2924944"/>
            <a:ext cx="36004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ktangel 3"/>
          <p:cNvSpPr/>
          <p:nvPr/>
        </p:nvSpPr>
        <p:spPr>
          <a:xfrm>
            <a:off x="395536" y="3861048"/>
            <a:ext cx="1872689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395536" y="530120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Hvis </a:t>
            </a:r>
            <a:r>
              <a:rPr lang="da-DK" dirty="0" err="1"/>
              <a:t>EnglishHTML</a:t>
            </a:r>
            <a:r>
              <a:rPr lang="da-DK" dirty="0"/>
              <a:t>=TRUE så får man storskærms HTML på engelsk (typisk til Copenhagen Bridge </a:t>
            </a:r>
            <a:r>
              <a:rPr lang="da-DK" dirty="0" err="1"/>
              <a:t>Invitational</a:t>
            </a:r>
            <a:r>
              <a:rPr lang="da-DK" dirty="0"/>
              <a:t> </a:t>
            </a:r>
            <a:r>
              <a:rPr lang="da-DK" dirty="0" err="1"/>
              <a:t>osv</a:t>
            </a:r>
            <a:r>
              <a:rPr lang="da-DK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23131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468000" y="764704"/>
            <a:ext cx="8064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/>
              <a:t>HTMLFolder</a:t>
            </a:r>
            <a:r>
              <a:rPr lang="da-DK" dirty="0"/>
              <a:t> kan defineres til den sti hvor man gerne vil have placeret storskærms HTML.</a:t>
            </a:r>
          </a:p>
          <a:p>
            <a:r>
              <a:rPr lang="da-DK" dirty="0" smtClean="0"/>
              <a:t>Eks</a:t>
            </a:r>
            <a:r>
              <a:rPr lang="da-DK" dirty="0"/>
              <a:t>. c:\html\</a:t>
            </a:r>
          </a:p>
          <a:p>
            <a:r>
              <a:rPr lang="da-DK" dirty="0" smtClean="0"/>
              <a:t>Hvis </a:t>
            </a:r>
            <a:r>
              <a:rPr lang="da-DK" dirty="0" err="1"/>
              <a:t>HTMLFolder</a:t>
            </a:r>
            <a:r>
              <a:rPr lang="da-DK" dirty="0"/>
              <a:t> ikke er defineret, så placeres filerne i c:\BC3\Storskærm\</a:t>
            </a:r>
          </a:p>
        </p:txBody>
      </p:sp>
      <p:sp>
        <p:nvSpPr>
          <p:cNvPr id="8" name="Rektangel 7"/>
          <p:cNvSpPr/>
          <p:nvPr/>
        </p:nvSpPr>
        <p:spPr>
          <a:xfrm>
            <a:off x="468000" y="1916832"/>
            <a:ext cx="8064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/>
              <a:t>RefreshInterval</a:t>
            </a:r>
            <a:r>
              <a:rPr lang="da-DK" dirty="0"/>
              <a:t> er tiden, i sekunder, mellem hvert sideskift.</a:t>
            </a:r>
          </a:p>
        </p:txBody>
      </p:sp>
      <p:sp>
        <p:nvSpPr>
          <p:cNvPr id="9" name="Rektangel 8"/>
          <p:cNvSpPr/>
          <p:nvPr/>
        </p:nvSpPr>
        <p:spPr>
          <a:xfrm>
            <a:off x="468000" y="2276872"/>
            <a:ext cx="8064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/>
              <a:t>PlayersPerColumn</a:t>
            </a:r>
            <a:r>
              <a:rPr lang="da-DK" dirty="0"/>
              <a:t> er antal ”spillere” (dvs. antal par, antal hold eller antal enkeltmands-spillere) pr. kolonne på den samlede resultatside. </a:t>
            </a:r>
            <a:endParaRPr lang="da-DK" dirty="0" smtClean="0"/>
          </a:p>
          <a:p>
            <a:r>
              <a:rPr lang="da-DK" dirty="0" smtClean="0"/>
              <a:t>20 </a:t>
            </a:r>
            <a:r>
              <a:rPr lang="da-DK" dirty="0"/>
              <a:t>er en fornuftig </a:t>
            </a:r>
            <a:r>
              <a:rPr lang="da-DK" dirty="0" smtClean="0"/>
              <a:t>værdi.</a:t>
            </a:r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468000" y="3140968"/>
            <a:ext cx="8064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err="1"/>
              <a:t>PlayersOnFreqPage</a:t>
            </a:r>
            <a:r>
              <a:rPr lang="da-DK" dirty="0"/>
              <a:t> er antal ”spillere” (par, hold, enkeltmand) på siden med frekvensfordelinger i par. 20 er en fornuftig værdi.</a:t>
            </a:r>
          </a:p>
          <a:p>
            <a:r>
              <a:rPr lang="da-DK" dirty="0"/>
              <a:t>Hvis intet er angivet bruges hhv. 20 og 10 (f.eks. til åbent par).</a:t>
            </a:r>
          </a:p>
        </p:txBody>
      </p:sp>
      <p:pic>
        <p:nvPicPr>
          <p:cNvPr id="6145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4149080"/>
            <a:ext cx="64008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ktangel 11"/>
          <p:cNvSpPr/>
          <p:nvPr/>
        </p:nvSpPr>
        <p:spPr>
          <a:xfrm>
            <a:off x="7236296" y="4350315"/>
            <a:ext cx="14438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Eks. på HTMP-file til storskærm</a:t>
            </a:r>
          </a:p>
        </p:txBody>
      </p:sp>
    </p:spTree>
    <p:extLst>
      <p:ext uri="{BB962C8B-B14F-4D97-AF65-F5344CB8AC3E}">
        <p14:creationId xmlns:p14="http://schemas.microsoft.com/office/powerpoint/2010/main" val="205484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468000" y="764704"/>
            <a:ext cx="8064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3)</a:t>
            </a:r>
            <a:r>
              <a:rPr lang="da-DK" dirty="0"/>
              <a:t> </a:t>
            </a:r>
            <a:r>
              <a:rPr lang="da-DK" b="1" dirty="0"/>
              <a:t>Keyboard short </a:t>
            </a:r>
            <a:r>
              <a:rPr lang="da-DK" b="1" dirty="0" err="1"/>
              <a:t>cuts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Ved indtastning af kontrakter via numerisk tastatur kan følgende taster anvendes:</a:t>
            </a:r>
          </a:p>
        </p:txBody>
      </p:sp>
      <p:sp>
        <p:nvSpPr>
          <p:cNvPr id="3" name="Rektangel 2"/>
          <p:cNvSpPr/>
          <p:nvPr/>
        </p:nvSpPr>
        <p:spPr>
          <a:xfrm>
            <a:off x="3994185" y="1844824"/>
            <a:ext cx="228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8 = NORD</a:t>
            </a:r>
          </a:p>
          <a:p>
            <a:r>
              <a:rPr lang="da-DK" dirty="0" smtClean="0"/>
              <a:t>2 = SYD</a:t>
            </a:r>
          </a:p>
          <a:p>
            <a:r>
              <a:rPr lang="da-DK" dirty="0" smtClean="0"/>
              <a:t>6 = ØST</a:t>
            </a:r>
          </a:p>
          <a:p>
            <a:r>
              <a:rPr lang="da-DK" dirty="0" smtClean="0"/>
              <a:t>4 = VEST</a:t>
            </a:r>
          </a:p>
          <a:p>
            <a:r>
              <a:rPr lang="da-DK" dirty="0" smtClean="0"/>
              <a:t>0 = PAS</a:t>
            </a:r>
          </a:p>
          <a:p>
            <a:r>
              <a:rPr lang="da-DK" dirty="0" smtClean="0"/>
              <a:t>5 = middel justering</a:t>
            </a:r>
          </a:p>
        </p:txBody>
      </p:sp>
      <p:sp>
        <p:nvSpPr>
          <p:cNvPr id="4" name="Rektangel 3"/>
          <p:cNvSpPr/>
          <p:nvPr/>
        </p:nvSpPr>
        <p:spPr>
          <a:xfrm>
            <a:off x="3994185" y="3789040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J eller * giver </a:t>
            </a:r>
            <a:r>
              <a:rPr lang="da-DK" dirty="0" smtClean="0"/>
              <a:t>justerings-menu.</a:t>
            </a:r>
            <a:endParaRPr lang="da-DK" dirty="0"/>
          </a:p>
          <a:p>
            <a:r>
              <a:rPr lang="da-DK" dirty="0"/>
              <a:t>X eller – giver fravalg/tilvalg af spil.</a:t>
            </a:r>
          </a:p>
          <a:p>
            <a:r>
              <a:rPr lang="da-DK" dirty="0"/>
              <a:t>B eller / vender parret </a:t>
            </a:r>
            <a:r>
              <a:rPr lang="da-DK" dirty="0" smtClean="0"/>
              <a:t>placering.</a:t>
            </a:r>
            <a:endParaRPr lang="da-DK" dirty="0"/>
          </a:p>
        </p:txBody>
      </p:sp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7176" name="Picture 8" descr="Billedresultat for numerisk tastatur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54" y="1772816"/>
            <a:ext cx="3885331" cy="388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frundet rektangel 12"/>
          <p:cNvSpPr/>
          <p:nvPr/>
        </p:nvSpPr>
        <p:spPr>
          <a:xfrm>
            <a:off x="1475656" y="3212976"/>
            <a:ext cx="57586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Afrundet rektangel 16"/>
          <p:cNvSpPr/>
          <p:nvPr/>
        </p:nvSpPr>
        <p:spPr>
          <a:xfrm>
            <a:off x="1475656" y="3790590"/>
            <a:ext cx="57586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Afrundet rektangel 17"/>
          <p:cNvSpPr/>
          <p:nvPr/>
        </p:nvSpPr>
        <p:spPr>
          <a:xfrm>
            <a:off x="2041357" y="3826911"/>
            <a:ext cx="57586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Afrundet rektangel 18"/>
          <p:cNvSpPr/>
          <p:nvPr/>
        </p:nvSpPr>
        <p:spPr>
          <a:xfrm>
            <a:off x="829509" y="3792664"/>
            <a:ext cx="57586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Afrundet rektangel 19"/>
          <p:cNvSpPr/>
          <p:nvPr/>
        </p:nvSpPr>
        <p:spPr>
          <a:xfrm>
            <a:off x="1465494" y="4365104"/>
            <a:ext cx="57586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Afrundet rektangel 20"/>
          <p:cNvSpPr/>
          <p:nvPr/>
        </p:nvSpPr>
        <p:spPr>
          <a:xfrm>
            <a:off x="755576" y="5013176"/>
            <a:ext cx="1295943" cy="50250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/>
          <p:cNvSpPr/>
          <p:nvPr/>
        </p:nvSpPr>
        <p:spPr>
          <a:xfrm>
            <a:off x="3995936" y="4869160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Ved indtastning, kun resultat:</a:t>
            </a:r>
          </a:p>
          <a:p>
            <a:r>
              <a:rPr lang="da-DK" dirty="0" smtClean="0"/>
              <a:t>420 +/ENTER = +420</a:t>
            </a:r>
          </a:p>
          <a:p>
            <a:r>
              <a:rPr lang="da-DK" dirty="0" smtClean="0"/>
              <a:t>420 -               = -420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310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9177"/>
            <a:ext cx="1800000" cy="319091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468000" y="764704"/>
            <a:ext cx="8064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4) Indlæs tilmeldinger fra CSV-file (kommasepareret fil).</a:t>
            </a:r>
            <a:endParaRPr lang="da-DK" dirty="0"/>
          </a:p>
        </p:txBody>
      </p:sp>
      <p:sp>
        <p:nvSpPr>
          <p:cNvPr id="7" name="AutoShape 4" descr="Billedresultat for numerisk tastatu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0" name="AutoShape 6" descr="Billedresultat for numerisk tastatur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2" name="Rektangel 21"/>
          <p:cNvSpPr/>
          <p:nvPr/>
        </p:nvSpPr>
        <p:spPr>
          <a:xfrm>
            <a:off x="2123728" y="4453662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Formatet til parturnering:</a:t>
            </a:r>
            <a:endParaRPr lang="da-DK" dirty="0"/>
          </a:p>
          <a:p>
            <a:r>
              <a:rPr lang="da-DK" dirty="0" smtClean="0"/>
              <a:t>Medlemsnummer1, Medlemsnummer2</a:t>
            </a:r>
            <a:endParaRPr lang="da-DK" dirty="0" smtClean="0"/>
          </a:p>
          <a:p>
            <a:r>
              <a:rPr lang="da-DK" dirty="0" smtClean="0"/>
              <a:t>Medlemsnummer3</a:t>
            </a:r>
            <a:r>
              <a:rPr lang="da-DK" dirty="0" smtClean="0"/>
              <a:t>, </a:t>
            </a:r>
            <a:r>
              <a:rPr lang="da-DK" dirty="0" smtClean="0"/>
              <a:t>Medlemsnummer4</a:t>
            </a:r>
            <a:endParaRPr lang="da-DK" dirty="0" smtClean="0"/>
          </a:p>
          <a:p>
            <a:r>
              <a:rPr lang="da-DK" dirty="0" smtClean="0"/>
              <a:t>Osv.</a:t>
            </a:r>
            <a:endParaRPr lang="da-DK" dirty="0"/>
          </a:p>
        </p:txBody>
      </p:sp>
      <p:pic>
        <p:nvPicPr>
          <p:cNvPr id="8194" name="Bille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" y="1196752"/>
            <a:ext cx="5040000" cy="301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/>
          <p:cNvSpPr/>
          <p:nvPr/>
        </p:nvSpPr>
        <p:spPr>
          <a:xfrm>
            <a:off x="5724128" y="1196752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Tilmeldinger kan indlæses fra CSV-file. Eks. fra Mbridge.dk/</a:t>
            </a:r>
            <a:r>
              <a:rPr lang="da-DK" dirty="0" err="1"/>
              <a:t>xxxx</a:t>
            </a:r>
            <a:r>
              <a:rPr lang="da-DK" dirty="0"/>
              <a:t>,</a:t>
            </a:r>
          </a:p>
          <a:p>
            <a:r>
              <a:rPr lang="da-DK" dirty="0"/>
              <a:t>(</a:t>
            </a:r>
            <a:r>
              <a:rPr lang="da-DK" dirty="0" err="1"/>
              <a:t>xxxx</a:t>
            </a:r>
            <a:r>
              <a:rPr lang="da-DK" dirty="0"/>
              <a:t> er klubnummer)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68000" y="4453662"/>
            <a:ext cx="1727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32726,32745</a:t>
            </a:r>
          </a:p>
          <a:p>
            <a:r>
              <a:rPr lang="da-DK" dirty="0"/>
              <a:t>32744,32443</a:t>
            </a:r>
          </a:p>
          <a:p>
            <a:r>
              <a:rPr lang="da-DK" dirty="0"/>
              <a:t>32737,32734</a:t>
            </a:r>
          </a:p>
          <a:p>
            <a:r>
              <a:rPr lang="da-DK" dirty="0"/>
              <a:t>32739,32738</a:t>
            </a:r>
          </a:p>
          <a:p>
            <a:r>
              <a:rPr lang="da-DK" dirty="0"/>
              <a:t>30822,31668</a:t>
            </a:r>
          </a:p>
          <a:p>
            <a:r>
              <a:rPr lang="da-DK" dirty="0"/>
              <a:t>31466,30805</a:t>
            </a:r>
          </a:p>
        </p:txBody>
      </p:sp>
    </p:spTree>
    <p:extLst>
      <p:ext uri="{BB962C8B-B14F-4D97-AF65-F5344CB8AC3E}">
        <p14:creationId xmlns:p14="http://schemas.microsoft.com/office/powerpoint/2010/main" val="142421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1168</Words>
  <Application>Microsoft Office PowerPoint</Application>
  <PresentationFormat>Skærmshow (4:3)</PresentationFormat>
  <Paragraphs>182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0" baseType="lpstr">
      <vt:lpstr>Kontortema</vt:lpstr>
      <vt:lpstr>BridgeCentral 3</vt:lpstr>
      <vt:lpstr>1) Installation af BC3 På www.bridge.dk/bridgecentral/installation/BC3.exe finder du altid nyeste version af BC3. 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BridgeCentral 3</dc:title>
  <dc:creator>Lars</dc:creator>
  <cp:lastModifiedBy>Lars</cp:lastModifiedBy>
  <cp:revision>24</cp:revision>
  <cp:lastPrinted>2018-05-02T16:16:29Z</cp:lastPrinted>
  <dcterms:created xsi:type="dcterms:W3CDTF">2018-04-24T14:29:30Z</dcterms:created>
  <dcterms:modified xsi:type="dcterms:W3CDTF">2018-05-02T16:22:20Z</dcterms:modified>
</cp:coreProperties>
</file>