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71" r:id="rId7"/>
    <p:sldId id="267" r:id="rId8"/>
    <p:sldId id="261" r:id="rId9"/>
    <p:sldId id="262" r:id="rId10"/>
    <p:sldId id="268" r:id="rId11"/>
    <p:sldId id="264" r:id="rId12"/>
    <p:sldId id="269" r:id="rId13"/>
    <p:sldId id="263" r:id="rId14"/>
    <p:sldId id="265" r:id="rId15"/>
    <p:sldId id="260" r:id="rId16"/>
    <p:sldId id="270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005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21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9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97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79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81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0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45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8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92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92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8325-185E-4854-BBA4-04D66D852619}" type="datetimeFigureOut">
              <a:rPr lang="da-DK" smtClean="0"/>
              <a:t>22-09-2018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844D3-D58A-4A31-B686-EEF414C8D1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04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3600" dirty="0" err="1" smtClean="0"/>
              <a:t>BridgeCentral</a:t>
            </a:r>
            <a:r>
              <a:rPr lang="da-DK" sz="3600" dirty="0" smtClean="0"/>
              <a:t> 3 og </a:t>
            </a:r>
            <a:r>
              <a:rPr lang="da-DK" sz="3600" dirty="0" err="1" smtClean="0"/>
              <a:t>BridgeMate</a:t>
            </a: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0304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Indledning</a:t>
            </a:r>
            <a:endParaRPr lang="da-DK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Hvorfor BC3</a:t>
            </a:r>
            <a:endParaRPr lang="da-DK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Ny funktionalitet, 1. del</a:t>
            </a:r>
            <a:endParaRPr lang="da-DK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1800" dirty="0"/>
              <a:t>BC2 vs. BC3 - de vigtigste </a:t>
            </a:r>
            <a:r>
              <a:rPr lang="da-DK" sz="1800" dirty="0" smtClean="0"/>
              <a:t>forskelle</a:t>
            </a:r>
            <a:endParaRPr lang="da-DK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Ny funktionalitet, 2. del</a:t>
            </a:r>
          </a:p>
        </p:txBody>
      </p:sp>
      <p:pic>
        <p:nvPicPr>
          <p:cNvPr id="1028" name="Picture 4" descr="http://www.bridgemate.com/media/images/bridgemate2-front-en-2.png?ep=_d3kGCc0t748XZNb8fMOI3lM0qk7VBc4slIwbzqCm-helwLhQopy92lLUXXHQah9N5pmgOip4vQXRmQCk0ySvw,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71">
            <a:off x="7278678" y="459992"/>
            <a:ext cx="1181674" cy="20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7993" r="66842" b="75526"/>
          <a:stretch/>
        </p:blipFill>
        <p:spPr bwMode="auto">
          <a:xfrm rot="20376123">
            <a:off x="587258" y="566026"/>
            <a:ext cx="1771774" cy="18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6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Enkeltmandsturneringer</a:t>
            </a:r>
            <a:endParaRPr lang="da-DK" sz="2000" dirty="0"/>
          </a:p>
          <a:p>
            <a:r>
              <a:rPr lang="da-DK" sz="2000" dirty="0"/>
              <a:t>R</a:t>
            </a:r>
            <a:r>
              <a:rPr lang="da-DK" sz="2000" dirty="0" smtClean="0"/>
              <a:t>igtig enkeltmands ligesom en almindelig parturnering; ikke </a:t>
            </a:r>
            <a:r>
              <a:rPr lang="da-DK" sz="2000" dirty="0"/>
              <a:t>den "</a:t>
            </a:r>
            <a:r>
              <a:rPr lang="da-DK" sz="2000" dirty="0" smtClean="0"/>
              <a:t>snydeløsning</a:t>
            </a:r>
            <a:r>
              <a:rPr lang="da-DK" sz="2000" dirty="0"/>
              <a:t>" med to </a:t>
            </a:r>
            <a:r>
              <a:rPr lang="da-DK" sz="2000" dirty="0" smtClean="0"/>
              <a:t>BM-terminaler på bordet, </a:t>
            </a:r>
            <a:r>
              <a:rPr lang="da-DK" sz="2000" dirty="0"/>
              <a:t>som BC2 brugere kender fra </a:t>
            </a:r>
            <a:r>
              <a:rPr lang="da-DK" sz="2000" dirty="0" smtClean="0"/>
              <a:t>Top-16. ("snydeløsningen” er </a:t>
            </a:r>
            <a:r>
              <a:rPr lang="da-DK" sz="2000" dirty="0"/>
              <a:t>dikteret af </a:t>
            </a:r>
            <a:r>
              <a:rPr lang="da-DK" sz="2000" dirty="0" smtClean="0"/>
              <a:t>utilstrækkeligt </a:t>
            </a:r>
            <a:r>
              <a:rPr lang="da-DK" sz="2000" dirty="0"/>
              <a:t>design af databasen i BC2</a:t>
            </a:r>
            <a:r>
              <a:rPr lang="da-DK" sz="2000" dirty="0" smtClean="0"/>
              <a:t>).</a:t>
            </a:r>
            <a:endParaRPr lang="da-DK" sz="2000" dirty="0"/>
          </a:p>
          <a:p>
            <a:endParaRPr lang="da-DK" sz="2000" dirty="0"/>
          </a:p>
          <a:p>
            <a:r>
              <a:rPr lang="da-DK" sz="2000" b="1" dirty="0" err="1" smtClean="0"/>
              <a:t>Udskriftsframework</a:t>
            </a:r>
            <a:endParaRPr lang="da-DK" sz="2000" dirty="0"/>
          </a:p>
          <a:p>
            <a:r>
              <a:rPr lang="da-DK" sz="2000" dirty="0"/>
              <a:t>Generisk </a:t>
            </a:r>
            <a:r>
              <a:rPr lang="da-DK" sz="2000" dirty="0" err="1" smtClean="0"/>
              <a:t>udskriftsframework</a:t>
            </a:r>
            <a:r>
              <a:rPr lang="da-DK" sz="2000" dirty="0" smtClean="0"/>
              <a:t> giver </a:t>
            </a:r>
            <a:r>
              <a:rPr lang="da-DK" sz="2000" dirty="0"/>
              <a:t>adgang til ensartede udskrifter overalt i BC3. </a:t>
            </a:r>
            <a:r>
              <a:rPr lang="da-DK" sz="2000" dirty="0" smtClean="0"/>
              <a:t>Inkl</a:t>
            </a:r>
            <a:r>
              <a:rPr lang="da-DK" sz="2000" dirty="0"/>
              <a:t>. eksport til 10-12 almindelige filformater. </a:t>
            </a:r>
          </a:p>
          <a:p>
            <a:endParaRPr lang="da-DK" sz="2000" dirty="0"/>
          </a:p>
          <a:p>
            <a:r>
              <a:rPr lang="da-DK" sz="2000" dirty="0"/>
              <a:t>BC3 leverer cirka 50 forskellige udskrifter med, så klubberne skal som udgangspunkt intet </a:t>
            </a:r>
            <a:r>
              <a:rPr lang="da-DK" sz="2000" dirty="0" smtClean="0"/>
              <a:t>gøre</a:t>
            </a:r>
            <a:r>
              <a:rPr lang="da-DK" sz="2000" dirty="0"/>
              <a:t>,</a:t>
            </a:r>
            <a:r>
              <a:rPr lang="da-DK" sz="2000" dirty="0" smtClean="0"/>
              <a:t> </a:t>
            </a:r>
            <a:r>
              <a:rPr lang="da-DK" sz="2000" dirty="0"/>
              <a:t>men fingerfærdige klubber kan selv modificere disse </a:t>
            </a:r>
            <a:r>
              <a:rPr lang="da-DK" sz="2000" dirty="0" smtClean="0"/>
              <a:t>udskrifter, fx </a:t>
            </a:r>
            <a:r>
              <a:rPr lang="da-DK" sz="2000" dirty="0"/>
              <a:t>placere en sponsors logo på en </a:t>
            </a:r>
            <a:r>
              <a:rPr lang="da-DK" sz="2000" dirty="0" smtClean="0"/>
              <a:t>udskrift.</a:t>
            </a:r>
            <a:endParaRPr lang="da-DK" sz="2000" b="1" dirty="0"/>
          </a:p>
          <a:p>
            <a:r>
              <a:rPr lang="da-DK" sz="2000" b="1" dirty="0" smtClean="0"/>
              <a:t/>
            </a:r>
            <a:br>
              <a:rPr lang="da-DK" sz="2000" b="1" dirty="0" smtClean="0"/>
            </a:br>
            <a:r>
              <a:rPr lang="da-DK" sz="2000" b="1" dirty="0" smtClean="0"/>
              <a:t>Hjemmesider</a:t>
            </a:r>
            <a:endParaRPr lang="da-DK" sz="2000" dirty="0"/>
          </a:p>
          <a:p>
            <a:r>
              <a:rPr lang="da-DK" sz="2000" dirty="0"/>
              <a:t>Hjemmesider i XML – </a:t>
            </a:r>
            <a:r>
              <a:rPr lang="da-DK" sz="2000" dirty="0" smtClean="0"/>
              <a:t>skalérbart </a:t>
            </a:r>
            <a:r>
              <a:rPr lang="da-DK" sz="2000" dirty="0"/>
              <a:t>på </a:t>
            </a:r>
            <a:r>
              <a:rPr lang="da-DK" sz="2000" dirty="0" smtClean="0"/>
              <a:t>smartphones/tablets: Al turneringsinformation </a:t>
            </a:r>
            <a:r>
              <a:rPr lang="da-DK" sz="2000" dirty="0"/>
              <a:t>(</a:t>
            </a:r>
            <a:r>
              <a:rPr lang="da-DK" sz="2000" dirty="0" smtClean="0"/>
              <a:t>startlister, </a:t>
            </a:r>
            <a:r>
              <a:rPr lang="da-DK" sz="2000" dirty="0"/>
              <a:t>resultater </a:t>
            </a:r>
            <a:r>
              <a:rPr lang="da-DK" sz="2000" dirty="0" smtClean="0"/>
              <a:t>m.v.) </a:t>
            </a:r>
            <a:r>
              <a:rPr lang="da-DK" sz="2000" dirty="0"/>
              <a:t>eksporteres til </a:t>
            </a:r>
            <a:r>
              <a:rPr lang="da-DK" sz="2000" dirty="0" smtClean="0"/>
              <a:t>XML, </a:t>
            </a:r>
            <a:r>
              <a:rPr lang="da-DK" sz="2000" dirty="0"/>
              <a:t>så fingerfærdige klubber kan lave deres eget layout</a:t>
            </a:r>
            <a:r>
              <a:rPr lang="da-DK" sz="2000" dirty="0" smtClean="0"/>
              <a:t>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7160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Forskelle 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/>
              <a:t>BC2 vs. BC3 - de vigtigste </a:t>
            </a:r>
            <a:r>
              <a:rPr lang="da-DK" sz="2000" b="1" dirty="0" smtClean="0"/>
              <a:t>forskelle.</a:t>
            </a:r>
            <a:endParaRPr lang="da-DK" sz="2000" dirty="0"/>
          </a:p>
          <a:p>
            <a:r>
              <a:rPr lang="da-DK" sz="1200" dirty="0"/>
              <a:t> </a:t>
            </a:r>
          </a:p>
          <a:p>
            <a:r>
              <a:rPr lang="da-DK" sz="1600" dirty="0"/>
              <a:t>BC2: Alle resultater for en turnering skal være til </a:t>
            </a:r>
            <a:r>
              <a:rPr lang="da-DK" sz="1600" dirty="0" smtClean="0"/>
              <a:t>stede, </a:t>
            </a:r>
            <a:r>
              <a:rPr lang="da-DK" sz="1600" dirty="0"/>
              <a:t>før der kan udregnes et slutresultat. </a:t>
            </a:r>
          </a:p>
          <a:p>
            <a:r>
              <a:rPr lang="da-DK" sz="1600" dirty="0"/>
              <a:t>BC3: Udregning matchpoints på delmængder af resultater (</a:t>
            </a:r>
            <a:r>
              <a:rPr lang="da-DK" sz="1600" dirty="0" err="1"/>
              <a:t>Neuberg</a:t>
            </a:r>
            <a:r>
              <a:rPr lang="da-DK" sz="1600" dirty="0"/>
              <a:t>). </a:t>
            </a:r>
          </a:p>
          <a:p>
            <a:r>
              <a:rPr lang="da-DK" sz="1200" dirty="0"/>
              <a:t> </a:t>
            </a:r>
          </a:p>
          <a:p>
            <a:r>
              <a:rPr lang="da-DK" sz="1600" dirty="0"/>
              <a:t>BC2: </a:t>
            </a:r>
            <a:r>
              <a:rPr lang="da-DK" sz="1600" dirty="0" smtClean="0"/>
              <a:t>Sektionsopdeling </a:t>
            </a:r>
            <a:r>
              <a:rPr lang="da-DK" sz="1600" dirty="0"/>
              <a:t>efter formiddag/eftermiddag/aften. Giver grimme hjemmesider.</a:t>
            </a:r>
          </a:p>
          <a:p>
            <a:r>
              <a:rPr lang="da-DK" sz="1600" dirty="0"/>
              <a:t>BC3: Sektions opdeling pr. klokke-slet (10.00, 17.00, 21.00) </a:t>
            </a:r>
          </a:p>
          <a:p>
            <a:r>
              <a:rPr lang="da-DK" sz="1200" dirty="0"/>
              <a:t> </a:t>
            </a:r>
          </a:p>
          <a:p>
            <a:r>
              <a:rPr lang="da-DK" sz="1600" dirty="0" smtClean="0"/>
              <a:t>BC2: </a:t>
            </a:r>
            <a:r>
              <a:rPr lang="da-DK" sz="1600" dirty="0"/>
              <a:t>Justeringer: Der fjernes spil fra opgørelsen - ingen andre lande i hele verden gør sådan!</a:t>
            </a:r>
          </a:p>
          <a:p>
            <a:r>
              <a:rPr lang="da-DK" sz="1600" dirty="0"/>
              <a:t>BC3: Justeringer =</a:t>
            </a:r>
            <a:r>
              <a:rPr lang="da-DK" sz="1600" dirty="0" smtClean="0"/>
              <a:t> international </a:t>
            </a:r>
            <a:r>
              <a:rPr lang="da-DK" sz="1600" dirty="0"/>
              <a:t>praksis: Vægtet, </a:t>
            </a:r>
            <a:r>
              <a:rPr lang="da-DK" sz="1600" dirty="0" smtClean="0"/>
              <a:t>kunstig eller almindelig justeret score. </a:t>
            </a:r>
            <a:r>
              <a:rPr lang="da-DK" sz="1600" dirty="0" err="1" smtClean="0"/>
              <a:t>Skalering</a:t>
            </a:r>
            <a:r>
              <a:rPr lang="da-DK" sz="1600" dirty="0"/>
              <a:t> med </a:t>
            </a:r>
            <a:r>
              <a:rPr lang="da-DK" sz="1600" dirty="0" err="1" smtClean="0"/>
              <a:t>Neubergs</a:t>
            </a:r>
            <a:r>
              <a:rPr lang="da-DK" sz="1600" dirty="0" smtClean="0"/>
              <a:t> formel </a:t>
            </a:r>
            <a:r>
              <a:rPr lang="da-DK" sz="1600" dirty="0"/>
              <a:t>ved </a:t>
            </a:r>
            <a:r>
              <a:rPr lang="da-DK" sz="1600" dirty="0" smtClean="0"/>
              <a:t>brug af kunstige </a:t>
            </a:r>
            <a:r>
              <a:rPr lang="da-DK" sz="1600" dirty="0"/>
              <a:t>M/M+/M- </a:t>
            </a:r>
            <a:r>
              <a:rPr lang="da-DK" sz="1600" dirty="0" smtClean="0"/>
              <a:t>scorer i </a:t>
            </a:r>
            <a:r>
              <a:rPr lang="da-DK" sz="1600" dirty="0"/>
              <a:t>stedet for </a:t>
            </a:r>
            <a:r>
              <a:rPr lang="da-DK" sz="1600" dirty="0" smtClean="0"/>
              <a:t>sænkning af toppen og hævning af bunden osv. </a:t>
            </a:r>
            <a:endParaRPr lang="da-DK" sz="1600" dirty="0"/>
          </a:p>
          <a:p>
            <a:r>
              <a:rPr lang="da-DK" sz="1200" dirty="0"/>
              <a:t> </a:t>
            </a:r>
          </a:p>
          <a:p>
            <a:r>
              <a:rPr lang="da-DK" sz="1600" dirty="0" smtClean="0"/>
              <a:t>BC2</a:t>
            </a:r>
            <a:r>
              <a:rPr lang="da-DK" sz="1600" dirty="0"/>
              <a:t>: Hjemmesider i HTML</a:t>
            </a:r>
          </a:p>
          <a:p>
            <a:r>
              <a:rPr lang="da-DK" sz="1600" dirty="0"/>
              <a:t>BC3: Hjemmesider i XML + PHP </a:t>
            </a:r>
            <a:r>
              <a:rPr lang="da-DK" sz="1600" dirty="0" smtClean="0"/>
              <a:t>script, </a:t>
            </a:r>
            <a:r>
              <a:rPr lang="da-DK" sz="1600" dirty="0"/>
              <a:t>som kan modificeres af fingernemme brugere.</a:t>
            </a:r>
          </a:p>
          <a:p>
            <a:r>
              <a:rPr lang="da-DK" sz="1200" dirty="0"/>
              <a:t>  </a:t>
            </a:r>
          </a:p>
          <a:p>
            <a:r>
              <a:rPr lang="da-DK" sz="1600" dirty="0"/>
              <a:t>Nyt  i </a:t>
            </a:r>
            <a:r>
              <a:rPr lang="da-DK" sz="1600" dirty="0" smtClean="0"/>
              <a:t>BC3, som man skal </a:t>
            </a:r>
            <a:r>
              <a:rPr lang="da-DK" sz="1600" dirty="0"/>
              <a:t>vænne sig </a:t>
            </a:r>
            <a:r>
              <a:rPr lang="da-DK" sz="1600" dirty="0" smtClean="0"/>
              <a:t>til: </a:t>
            </a:r>
            <a:endParaRPr lang="da-DK" sz="1600" dirty="0"/>
          </a:p>
          <a:p>
            <a:pPr lvl="0"/>
            <a:r>
              <a:rPr lang="da-DK" sz="1600" dirty="0" smtClean="0"/>
              <a:t>- matchpoints (parpoint) er </a:t>
            </a:r>
            <a:r>
              <a:rPr lang="da-DK" sz="1600" dirty="0"/>
              <a:t>ikke længere heltal </a:t>
            </a:r>
            <a:r>
              <a:rPr lang="da-DK" sz="1600" dirty="0" smtClean="0"/>
              <a:t>(på grund af anvendelse af </a:t>
            </a:r>
            <a:r>
              <a:rPr lang="da-DK" sz="1600" dirty="0" err="1" smtClean="0"/>
              <a:t>Neubergs</a:t>
            </a:r>
            <a:r>
              <a:rPr lang="da-DK" sz="1600" dirty="0" smtClean="0"/>
              <a:t> formel)</a:t>
            </a:r>
            <a:endParaRPr lang="da-DK" sz="1600" dirty="0"/>
          </a:p>
          <a:p>
            <a:pPr lvl="0"/>
            <a:r>
              <a:rPr lang="da-DK" sz="1600" dirty="0" smtClean="0"/>
              <a:t>- justeringer afrundes, </a:t>
            </a:r>
            <a:r>
              <a:rPr lang="da-DK" sz="1600" dirty="0"/>
              <a:t>når turneringen er slut. M- og M+ afrundes baseret på parrets score i turneringen.</a:t>
            </a:r>
          </a:p>
          <a:p>
            <a:pPr lvl="0"/>
            <a:r>
              <a:rPr lang="da-DK" sz="1600" dirty="0" smtClean="0"/>
              <a:t>- hjemmeside </a:t>
            </a:r>
            <a:r>
              <a:rPr lang="da-DK" sz="1600" dirty="0"/>
              <a:t>upload er langsommere end BC2 (pga. XML) </a:t>
            </a:r>
          </a:p>
          <a:p>
            <a:pPr lvl="0"/>
            <a:r>
              <a:rPr lang="da-DK" sz="1600" dirty="0" smtClean="0"/>
              <a:t>- ”</a:t>
            </a:r>
            <a:r>
              <a:rPr lang="da-DK" sz="1600" dirty="0"/>
              <a:t>Ulovlige” knapper er grå (man kan </a:t>
            </a:r>
            <a:r>
              <a:rPr lang="da-DK" sz="1600" dirty="0" smtClean="0"/>
              <a:t>fx </a:t>
            </a:r>
            <a:r>
              <a:rPr lang="da-DK" sz="1600" dirty="0"/>
              <a:t>ikke trække en </a:t>
            </a:r>
            <a:r>
              <a:rPr lang="da-DK" sz="1600" dirty="0" smtClean="0"/>
              <a:t>monradrunde, </a:t>
            </a:r>
            <a:r>
              <a:rPr lang="da-DK" sz="1600" dirty="0"/>
              <a:t>før der er spillere på startlisten</a:t>
            </a:r>
            <a:r>
              <a:rPr lang="da-DK" sz="1600" dirty="0" smtClean="0"/>
              <a:t>). Det fjerner en hel muligheder for ”fejl 40”.</a:t>
            </a:r>
          </a:p>
        </p:txBody>
      </p:sp>
    </p:spTree>
    <p:extLst>
      <p:ext uri="{BB962C8B-B14F-4D97-AF65-F5344CB8AC3E}">
        <p14:creationId xmlns:p14="http://schemas.microsoft.com/office/powerpoint/2010/main" val="39754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7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620688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Effektiv turneringstilmelding </a:t>
            </a:r>
            <a:endParaRPr lang="da-DK" sz="2000" b="1" dirty="0"/>
          </a:p>
          <a:p>
            <a:r>
              <a:rPr lang="da-DK" sz="2000" dirty="0"/>
              <a:t> </a:t>
            </a:r>
          </a:p>
          <a:p>
            <a:r>
              <a:rPr lang="da-DK" sz="2000" dirty="0" smtClean="0"/>
              <a:t>Indlæsning </a:t>
            </a:r>
            <a:r>
              <a:rPr lang="da-DK" sz="2000" dirty="0"/>
              <a:t>af startliste fra </a:t>
            </a:r>
            <a:r>
              <a:rPr lang="da-DK" sz="2000" dirty="0" err="1" smtClean="0"/>
              <a:t>csv</a:t>
            </a:r>
            <a:r>
              <a:rPr lang="da-DK" sz="2000" dirty="0" smtClean="0"/>
              <a:t>-fil. Her </a:t>
            </a:r>
            <a:r>
              <a:rPr lang="da-DK" sz="2000" dirty="0"/>
              <a:t>er det </a:t>
            </a:r>
            <a:r>
              <a:rPr lang="da-DK" sz="2000" dirty="0" smtClean="0"/>
              <a:t>muligt </a:t>
            </a:r>
            <a:r>
              <a:rPr lang="da-DK" sz="2000" dirty="0"/>
              <a:t>at indlæse tilmeldinger fra en komma-separeret </a:t>
            </a:r>
            <a:r>
              <a:rPr lang="da-DK" sz="2000" dirty="0" smtClean="0"/>
              <a:t>tekstfil. </a:t>
            </a:r>
            <a:r>
              <a:rPr lang="da-DK" sz="2000" dirty="0"/>
              <a:t>(</a:t>
            </a:r>
            <a:r>
              <a:rPr lang="da-DK" sz="2000" dirty="0" err="1"/>
              <a:t>csv</a:t>
            </a:r>
            <a:r>
              <a:rPr lang="da-DK" sz="2000" dirty="0"/>
              <a:t>-fil).</a:t>
            </a:r>
          </a:p>
          <a:p>
            <a:r>
              <a:rPr lang="da-DK" sz="2000" dirty="0"/>
              <a:t> </a:t>
            </a:r>
          </a:p>
          <a:p>
            <a:r>
              <a:rPr lang="da-DK" sz="2000" dirty="0" smtClean="0"/>
              <a:t>                                             Eks</a:t>
            </a:r>
            <a:r>
              <a:rPr lang="da-DK" sz="2000" dirty="0"/>
              <a:t>. fra MBridge.dk/</a:t>
            </a:r>
            <a:r>
              <a:rPr lang="da-DK" sz="2000" dirty="0" err="1"/>
              <a:t>xxxx</a:t>
            </a:r>
            <a:r>
              <a:rPr lang="da-DK" sz="2000" dirty="0"/>
              <a:t>       (</a:t>
            </a:r>
            <a:r>
              <a:rPr lang="da-DK" sz="2000" dirty="0" err="1"/>
              <a:t>xxxx</a:t>
            </a:r>
            <a:r>
              <a:rPr lang="da-DK" sz="2000" dirty="0"/>
              <a:t>=klubnummer) </a:t>
            </a:r>
          </a:p>
          <a:p>
            <a:r>
              <a:rPr lang="da-DK" sz="2000" dirty="0"/>
              <a:t> </a:t>
            </a:r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38841"/>
            <a:ext cx="2322418" cy="2898605"/>
          </a:xfrm>
          <a:prstGeom prst="rect">
            <a:avLst/>
          </a:prstGeom>
        </p:spPr>
      </p:pic>
      <p:cxnSp>
        <p:nvCxnSpPr>
          <p:cNvPr id="8" name="Lige pilforbindelse 7"/>
          <p:cNvCxnSpPr/>
          <p:nvPr/>
        </p:nvCxnSpPr>
        <p:spPr>
          <a:xfrm flipH="1">
            <a:off x="1763688" y="1873655"/>
            <a:ext cx="1584176" cy="3499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2"/>
          <p:cNvSpPr txBox="1">
            <a:spLocks noChangeAspect="1" noChangeArrowheads="1"/>
          </p:cNvSpPr>
          <p:nvPr/>
        </p:nvSpPr>
        <p:spPr bwMode="auto">
          <a:xfrm>
            <a:off x="6228183" y="4447932"/>
            <a:ext cx="2269407" cy="1169551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000" dirty="0"/>
              <a:t>N/S mod Ø/V</a:t>
            </a:r>
          </a:p>
          <a:p>
            <a:pPr algn="ctr"/>
            <a:r>
              <a:rPr lang="da-DK" sz="1200" dirty="0"/>
              <a:t>Jens Fup</a:t>
            </a:r>
          </a:p>
          <a:p>
            <a:pPr algn="ctr"/>
            <a:r>
              <a:rPr lang="da-DK" sz="1200" dirty="0" smtClean="0"/>
              <a:t>Orville Bulder</a:t>
            </a:r>
          </a:p>
          <a:p>
            <a:pPr algn="ctr"/>
            <a:r>
              <a:rPr lang="da-DK" sz="1200" dirty="0" smtClean="0"/>
              <a:t>-----------------------</a:t>
            </a:r>
            <a:endParaRPr lang="da-DK" sz="1200" dirty="0"/>
          </a:p>
          <a:p>
            <a:pPr algn="ctr"/>
            <a:r>
              <a:rPr lang="da-DK" sz="1200" dirty="0"/>
              <a:t>Flovmand</a:t>
            </a:r>
          </a:p>
          <a:p>
            <a:pPr algn="ctr"/>
            <a:r>
              <a:rPr lang="da-DK" sz="1200" dirty="0" smtClean="0"/>
              <a:t>Søvnig</a:t>
            </a:r>
            <a:endParaRPr lang="da-DK" sz="1200" dirty="0"/>
          </a:p>
        </p:txBody>
      </p:sp>
      <p:sp>
        <p:nvSpPr>
          <p:cNvPr id="14" name="Tekstboks 13"/>
          <p:cNvSpPr txBox="1"/>
          <p:nvPr/>
        </p:nvSpPr>
        <p:spPr>
          <a:xfrm>
            <a:off x="6087414" y="2738841"/>
            <a:ext cx="2517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Forbedret </a:t>
            </a:r>
            <a:r>
              <a:rPr lang="da-DK" sz="2000" dirty="0" err="1"/>
              <a:t>BridgeMate</a:t>
            </a:r>
            <a:r>
              <a:rPr lang="da-DK" sz="2000" dirty="0"/>
              <a:t> support (navne i BM terminaler, justeringer fra BM</a:t>
            </a:r>
            <a:r>
              <a:rPr lang="da-DK" sz="2000" dirty="0" smtClean="0"/>
              <a:t>):</a:t>
            </a:r>
            <a:endParaRPr lang="da-DK" sz="20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738841"/>
            <a:ext cx="2736304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5" y="1117769"/>
            <a:ext cx="4162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/>
              <a:t>8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620688"/>
            <a:ext cx="77768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Holdturnering</a:t>
            </a:r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r>
              <a:rPr lang="da-DK" sz="1200" dirty="0"/>
              <a:t> 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877886" y="1716756"/>
            <a:ext cx="1080120" cy="2720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5240541" y="1132717"/>
            <a:ext cx="2211779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Der kan markeres </a:t>
            </a:r>
            <a:r>
              <a:rPr lang="da-DK" sz="2000" dirty="0" smtClean="0"/>
              <a:t>ét </a:t>
            </a:r>
            <a:r>
              <a:rPr lang="da-DK" sz="2000" dirty="0"/>
              <a:t>oversidder-hold.</a:t>
            </a:r>
          </a:p>
        </p:txBody>
      </p:sp>
      <p:pic>
        <p:nvPicPr>
          <p:cNvPr id="12" name="Billed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72545" y="3212976"/>
            <a:ext cx="3343275" cy="256222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572000" y="3197559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Forskellige serier i A- og B-rækken</a:t>
            </a:r>
          </a:p>
          <a:p>
            <a:r>
              <a:rPr lang="da-DK" sz="2000" dirty="0" smtClean="0"/>
              <a:t>Eksempel:</a:t>
            </a:r>
            <a:endParaRPr lang="da-DK" sz="2000" dirty="0"/>
          </a:p>
          <a:p>
            <a:r>
              <a:rPr lang="da-DK" sz="2000" dirty="0"/>
              <a:t>A-rækken: 1-16 / 17-32</a:t>
            </a:r>
          </a:p>
          <a:p>
            <a:r>
              <a:rPr lang="da-DK" sz="2000" dirty="0"/>
              <a:t>B-rækken: 17-32 / 1-16</a:t>
            </a:r>
          </a:p>
          <a:p>
            <a:r>
              <a:rPr lang="da-DK" sz="2000" dirty="0"/>
              <a:t>(for at spare </a:t>
            </a:r>
            <a:r>
              <a:rPr lang="da-DK" sz="2000" dirty="0" smtClean="0"/>
              <a:t>EDB-lagte kort</a:t>
            </a:r>
            <a:r>
              <a:rPr lang="da-DK" sz="2000" dirty="0"/>
              <a:t>)</a:t>
            </a:r>
          </a:p>
        </p:txBody>
      </p:sp>
      <p:sp>
        <p:nvSpPr>
          <p:cNvPr id="9" name="Afrundet rektangel 8"/>
          <p:cNvSpPr/>
          <p:nvPr/>
        </p:nvSpPr>
        <p:spPr>
          <a:xfrm>
            <a:off x="795581" y="4797151"/>
            <a:ext cx="2046745" cy="9780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5" y="1117768"/>
            <a:ext cx="41338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9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620688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Monrad </a:t>
            </a:r>
            <a:r>
              <a:rPr lang="da-DK" sz="2000" dirty="0"/>
              <a:t>funktionalitet (hold og par</a:t>
            </a:r>
            <a:r>
              <a:rPr lang="da-DK" sz="2000" dirty="0" smtClean="0"/>
              <a:t>): </a:t>
            </a:r>
            <a:r>
              <a:rPr lang="da-DK" sz="2000" dirty="0"/>
              <a:t>Genmøde, seedning (efter handicap eller lodtrækning eller </a:t>
            </a:r>
            <a:r>
              <a:rPr lang="da-DK" sz="2000" dirty="0" err="1"/>
              <a:t>TL's</a:t>
            </a:r>
            <a:r>
              <a:rPr lang="da-DK" sz="2000" dirty="0"/>
              <a:t> vurdering), manuel rundelægning</a:t>
            </a:r>
          </a:p>
          <a:p>
            <a:r>
              <a:rPr lang="da-DK" sz="1200" dirty="0"/>
              <a:t> </a:t>
            </a:r>
          </a:p>
          <a:p>
            <a:r>
              <a:rPr lang="da-DK" sz="2000" dirty="0"/>
              <a:t>§221/§223 </a:t>
            </a:r>
            <a:r>
              <a:rPr lang="da-DK" sz="2000" dirty="0" smtClean="0"/>
              <a:t>opløsning </a:t>
            </a:r>
            <a:r>
              <a:rPr lang="da-DK" sz="2000" dirty="0"/>
              <a:t>af ligestilling efter </a:t>
            </a:r>
            <a:r>
              <a:rPr lang="da-DK" sz="2000" dirty="0" smtClean="0"/>
              <a:t>turneringsbestemmelserne</a:t>
            </a:r>
            <a:endParaRPr lang="da-DK" sz="2000" dirty="0"/>
          </a:p>
          <a:p>
            <a:r>
              <a:rPr lang="da-DK" sz="1200" dirty="0"/>
              <a:t> </a:t>
            </a:r>
          </a:p>
          <a:p>
            <a:r>
              <a:rPr lang="da-DK" sz="2000" dirty="0" smtClean="0"/>
              <a:t>Rigtige enkeltmandsturneringer </a:t>
            </a:r>
            <a:r>
              <a:rPr lang="da-DK" sz="2000" dirty="0"/>
              <a:t>med é</a:t>
            </a:r>
            <a:r>
              <a:rPr lang="da-DK" sz="2000" dirty="0" smtClean="0"/>
              <a:t>n </a:t>
            </a:r>
            <a:r>
              <a:rPr lang="da-DK" sz="2000" dirty="0" err="1"/>
              <a:t>BridgeMate</a:t>
            </a:r>
            <a:r>
              <a:rPr lang="da-DK" sz="2000" dirty="0"/>
              <a:t> terminal pr. bord, rigtige justeringer, handicap tildeling, automatiske mesterpoints </a:t>
            </a:r>
            <a:r>
              <a:rPr lang="da-DK" sz="2000" dirty="0" smtClean="0"/>
              <a:t>osv. </a:t>
            </a:r>
          </a:p>
          <a:p>
            <a:endParaRPr lang="da-DK" sz="1200" dirty="0"/>
          </a:p>
          <a:p>
            <a:r>
              <a:rPr lang="da-DK" sz="2000" dirty="0"/>
              <a:t>Automatisering af diverse arbejdsgange, </a:t>
            </a:r>
            <a:r>
              <a:rPr lang="da-DK" sz="2000" dirty="0" smtClean="0"/>
              <a:t>fx </a:t>
            </a:r>
            <a:r>
              <a:rPr lang="da-DK" sz="2000" dirty="0"/>
              <a:t>upload </a:t>
            </a:r>
            <a:r>
              <a:rPr lang="da-DK" sz="2000" dirty="0" smtClean="0"/>
              <a:t>af hjemmesider/ indlæs </a:t>
            </a:r>
            <a:r>
              <a:rPr lang="da-DK" sz="2000" dirty="0"/>
              <a:t>kortfordelinger for alle rækker på </a:t>
            </a:r>
            <a:r>
              <a:rPr lang="da-DK" sz="2000" dirty="0" smtClean="0"/>
              <a:t>én </a:t>
            </a:r>
            <a:r>
              <a:rPr lang="da-DK" sz="2000" dirty="0"/>
              <a:t>gang </a:t>
            </a:r>
            <a:r>
              <a:rPr lang="da-DK" sz="2000" dirty="0" smtClean="0"/>
              <a:t>(én </a:t>
            </a:r>
            <a:r>
              <a:rPr lang="da-DK" sz="2000" dirty="0"/>
              <a:t>operation</a:t>
            </a:r>
            <a:r>
              <a:rPr lang="da-DK" sz="2000" dirty="0" smtClean="0"/>
              <a:t>).</a:t>
            </a:r>
            <a:endParaRPr lang="da-DK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7154"/>
            <a:ext cx="3834647" cy="12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047154"/>
            <a:ext cx="3658943" cy="161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frundet rektangel 7"/>
          <p:cNvSpPr/>
          <p:nvPr/>
        </p:nvSpPr>
        <p:spPr>
          <a:xfrm>
            <a:off x="4729506" y="4674180"/>
            <a:ext cx="142667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Afrundet rektangel 8"/>
          <p:cNvSpPr/>
          <p:nvPr/>
        </p:nvSpPr>
        <p:spPr>
          <a:xfrm>
            <a:off x="881284" y="4664038"/>
            <a:ext cx="179161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620688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Resultater på storskærm</a:t>
            </a:r>
            <a:r>
              <a:rPr lang="da-DK" sz="2000" dirty="0" smtClean="0"/>
              <a:t> 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Storskærms resultatformidling i klubberne </a:t>
            </a:r>
            <a:r>
              <a:rPr lang="da-DK" sz="2000" dirty="0" smtClean="0"/>
              <a:t>som den, der bruges under festivalen i Svendborg:</a:t>
            </a:r>
            <a:br>
              <a:rPr lang="da-DK" sz="2000" dirty="0" smtClean="0"/>
            </a:br>
            <a:r>
              <a:rPr lang="da-DK" sz="2000" dirty="0" smtClean="0"/>
              <a:t>Startlister </a:t>
            </a:r>
            <a:r>
              <a:rPr lang="da-DK" sz="2000" dirty="0"/>
              <a:t>og </a:t>
            </a:r>
            <a:r>
              <a:rPr lang="da-DK" sz="2000" dirty="0" smtClean="0"/>
              <a:t>rundestillinger til hold-, par- </a:t>
            </a:r>
            <a:r>
              <a:rPr lang="da-DK" sz="2000" dirty="0"/>
              <a:t>og </a:t>
            </a:r>
            <a:r>
              <a:rPr lang="da-DK" sz="2000" dirty="0" smtClean="0"/>
              <a:t>enkeltmandsturneringer. </a:t>
            </a:r>
            <a:endParaRPr lang="da-DK" sz="2000" dirty="0"/>
          </a:p>
          <a:p>
            <a:r>
              <a:rPr lang="da-DK" sz="1200" dirty="0"/>
              <a:t> </a:t>
            </a:r>
          </a:p>
          <a:p>
            <a:r>
              <a:rPr lang="da-DK" sz="2000" b="1" dirty="0"/>
              <a:t>MP tildeling efter </a:t>
            </a:r>
            <a:r>
              <a:rPr lang="da-DK" sz="2000" b="1" dirty="0" smtClean="0"/>
              <a:t>formler</a:t>
            </a:r>
            <a:endParaRPr lang="da-DK" sz="2000" dirty="0" smtClean="0"/>
          </a:p>
          <a:p>
            <a:r>
              <a:rPr lang="da-DK" sz="2000" dirty="0" smtClean="0"/>
              <a:t>i </a:t>
            </a:r>
            <a:r>
              <a:rPr lang="da-DK" sz="2000" dirty="0"/>
              <a:t>stedet for tabellagte MP </a:t>
            </a:r>
            <a:r>
              <a:rPr lang="da-DK" sz="2000" dirty="0" smtClean="0"/>
              <a:t>(SP </a:t>
            </a:r>
            <a:r>
              <a:rPr lang="da-DK" sz="2000" dirty="0"/>
              <a:t>og </a:t>
            </a:r>
            <a:r>
              <a:rPr lang="da-DK" sz="2000" dirty="0" smtClean="0"/>
              <a:t>GP virker </a:t>
            </a:r>
            <a:r>
              <a:rPr lang="da-DK" sz="2000" dirty="0"/>
              <a:t>uanset </a:t>
            </a:r>
            <a:r>
              <a:rPr lang="da-DK" sz="2000" dirty="0" smtClean="0"/>
              <a:t>turneringsstørrelse)</a:t>
            </a:r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 smtClean="0"/>
          </a:p>
          <a:p>
            <a:r>
              <a:rPr lang="da-DK" sz="2000" dirty="0" smtClean="0"/>
              <a:t>40 </a:t>
            </a:r>
            <a:r>
              <a:rPr lang="da-DK" sz="2000" dirty="0" err="1"/>
              <a:t>special</a:t>
            </a:r>
            <a:r>
              <a:rPr lang="da-DK" sz="2000" dirty="0"/>
              <a:t> turneringer (</a:t>
            </a:r>
            <a:r>
              <a:rPr lang="da-DK" sz="2000" dirty="0" smtClean="0"/>
              <a:t>åbent </a:t>
            </a:r>
            <a:r>
              <a:rPr lang="da-DK" sz="2000" dirty="0"/>
              <a:t>par, </a:t>
            </a:r>
            <a:r>
              <a:rPr lang="da-DK" sz="2000" dirty="0" smtClean="0"/>
              <a:t>mixed par, seniorpar</a:t>
            </a:r>
            <a:r>
              <a:rPr lang="da-DK" sz="2000" dirty="0"/>
              <a:t>, </a:t>
            </a:r>
            <a:r>
              <a:rPr lang="da-DK" sz="2000" dirty="0" smtClean="0"/>
              <a:t>damepar</a:t>
            </a:r>
            <a:r>
              <a:rPr lang="da-DK" sz="2000" dirty="0"/>
              <a:t>, </a:t>
            </a:r>
            <a:r>
              <a:rPr lang="da-DK" sz="2000" dirty="0" smtClean="0"/>
              <a:t>kreds-og divisions-turneringerne, </a:t>
            </a:r>
            <a:r>
              <a:rPr lang="da-DK" sz="2000" dirty="0"/>
              <a:t>junior DM </a:t>
            </a:r>
            <a:r>
              <a:rPr lang="da-DK" sz="2000" dirty="0" smtClean="0"/>
              <a:t>m.fl.). </a:t>
            </a:r>
            <a:br>
              <a:rPr lang="da-DK" sz="2000" dirty="0" smtClean="0"/>
            </a:br>
            <a:r>
              <a:rPr lang="da-DK" sz="2000" dirty="0" smtClean="0"/>
              <a:t>– </a:t>
            </a:r>
            <a:r>
              <a:rPr lang="da-DK" sz="2000" dirty="0"/>
              <a:t>MP tildeling i hånden for disse turneringer bør være en saga </a:t>
            </a:r>
            <a:r>
              <a:rPr lang="da-DK" sz="2000" dirty="0" err="1" smtClean="0"/>
              <a:t>blott</a:t>
            </a:r>
            <a:r>
              <a:rPr lang="da-DK" sz="2000" dirty="0" smtClean="0"/>
              <a:t>.</a:t>
            </a:r>
            <a:endParaRPr lang="da-DK" sz="20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86" y="3140968"/>
            <a:ext cx="564042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11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620688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Automatisk </a:t>
            </a:r>
            <a:r>
              <a:rPr lang="da-DK" sz="2000" b="1" dirty="0"/>
              <a:t>BM indlæsning / </a:t>
            </a:r>
            <a:r>
              <a:rPr lang="da-DK" sz="2000" b="1" dirty="0" smtClean="0"/>
              <a:t>resultatudskrivning.</a:t>
            </a:r>
            <a:r>
              <a:rPr lang="da-DK" sz="2000" b="1" dirty="0"/>
              <a:t> </a:t>
            </a:r>
            <a:endParaRPr lang="da-DK" sz="2000" b="1" dirty="0" smtClean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2000" dirty="0" smtClean="0"/>
          </a:p>
          <a:p>
            <a:r>
              <a:rPr lang="da-DK" sz="2000" dirty="0" smtClean="0"/>
              <a:t>Når </a:t>
            </a:r>
            <a:r>
              <a:rPr lang="da-DK" sz="2000" dirty="0"/>
              <a:t>man henter resultater, kan BC3 </a:t>
            </a:r>
            <a:r>
              <a:rPr lang="da-DK" sz="2000" dirty="0" smtClean="0"/>
              <a:t>sættes </a:t>
            </a:r>
            <a:r>
              <a:rPr lang="da-DK" sz="2000" dirty="0"/>
              <a:t>til at ”Hente data </a:t>
            </a:r>
            <a:r>
              <a:rPr lang="da-DK" sz="2000" dirty="0" smtClean="0"/>
              <a:t>løbende”. Dette </a:t>
            </a:r>
            <a:r>
              <a:rPr lang="da-DK" sz="2000" dirty="0"/>
              <a:t>bruges, så man ikke skal hente alle resultaterne </a:t>
            </a:r>
            <a:r>
              <a:rPr lang="da-DK" sz="2000" dirty="0" smtClean="0"/>
              <a:t>til sidst </a:t>
            </a:r>
            <a:r>
              <a:rPr lang="da-DK" sz="2000" dirty="0"/>
              <a:t>i turneringen. Hermed sparer man tid</a:t>
            </a:r>
            <a:r>
              <a:rPr lang="da-DK" sz="2000" dirty="0" smtClean="0"/>
              <a:t>.</a:t>
            </a:r>
            <a:endParaRPr lang="da-DK" sz="20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32756"/>
            <a:ext cx="4985974" cy="2916324"/>
          </a:xfrm>
          <a:prstGeom prst="rect">
            <a:avLst/>
          </a:prstGeom>
        </p:spPr>
      </p:pic>
      <p:sp>
        <p:nvSpPr>
          <p:cNvPr id="2" name="Afrundet rektangel 1"/>
          <p:cNvSpPr/>
          <p:nvPr/>
        </p:nvSpPr>
        <p:spPr>
          <a:xfrm>
            <a:off x="1403648" y="1556792"/>
            <a:ext cx="6480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2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Indledning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Den følgende gennemgang af forskellene mellem BC2 og BC3 forudsætter, at læseren er i hvert fald overfladisk bekendt med BC2. </a:t>
            </a:r>
          </a:p>
          <a:p>
            <a:r>
              <a:rPr lang="da-DK" sz="1200" dirty="0" smtClean="0"/>
              <a:t> </a:t>
            </a:r>
          </a:p>
          <a:p>
            <a:r>
              <a:rPr lang="da-DK" dirty="0" smtClean="0"/>
              <a:t>Har man prøvet at lave turneringer i BC2, så bør BC3 være lige ud af landevejen - store dele af funktionaliteten er identisk. </a:t>
            </a:r>
          </a:p>
          <a:p>
            <a:r>
              <a:rPr lang="da-DK" sz="1200" dirty="0" smtClean="0"/>
              <a:t> </a:t>
            </a:r>
          </a:p>
          <a:p>
            <a:r>
              <a:rPr lang="da-DK" dirty="0" smtClean="0"/>
              <a:t>Naturligvis kan vi ikke helt undgå nye knapper og eller nye valgmuligheder hist og pist i BC3 - simpelthen fordi BC3 har mange flere muligheder. </a:t>
            </a:r>
          </a:p>
          <a:p>
            <a:r>
              <a:rPr lang="da-DK" sz="1200" dirty="0" smtClean="0"/>
              <a:t> </a:t>
            </a:r>
          </a:p>
          <a:p>
            <a:r>
              <a:rPr lang="da-DK" dirty="0" smtClean="0"/>
              <a:t>Vi har i videst mulig omfang forsøgt at bevare brugergrænsefladen fra BC2, men så godt som al "indmaden" i turneringsdelen er skrabet ud og lavet på ny.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680728" y="3716777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OBS: Bemærk, at alle rettelser indtil videre er i turneringsdelen. </a:t>
            </a:r>
          </a:p>
          <a:p>
            <a:r>
              <a:rPr lang="da-DK" sz="1200" dirty="0" smtClean="0"/>
              <a:t> </a:t>
            </a:r>
          </a:p>
          <a:p>
            <a:r>
              <a:rPr lang="da-DK" dirty="0" smtClean="0"/>
              <a:t>Medlemsdelen mellem BC2 og BC3 er (stort set) identisk.</a:t>
            </a:r>
          </a:p>
          <a:p>
            <a:r>
              <a:rPr lang="da-DK" sz="1200" dirty="0" smtClean="0"/>
              <a:t> </a:t>
            </a:r>
          </a:p>
          <a:p>
            <a:r>
              <a:rPr lang="da-DK" dirty="0" smtClean="0"/>
              <a:t>Folk som åbner BC3 og forventer epokegørende nyheder i medlemsdelen, bliver svært skuffede. </a:t>
            </a:r>
          </a:p>
          <a:p>
            <a:r>
              <a:rPr lang="da-DK" sz="1200" dirty="0" smtClean="0"/>
              <a:t> </a:t>
            </a:r>
          </a:p>
          <a:p>
            <a:r>
              <a:rPr lang="da-DK" dirty="0" smtClean="0"/>
              <a:t>Medlemsdelen skal igennem den samme renovering som turneringsdelen. </a:t>
            </a:r>
          </a:p>
          <a:p>
            <a:r>
              <a:rPr lang="da-DK" sz="1200" dirty="0" smtClean="0"/>
              <a:t> </a:t>
            </a:r>
          </a:p>
          <a:p>
            <a:r>
              <a:rPr lang="da-DK" dirty="0" smtClean="0"/>
              <a:t>Det påbegyndes efter planen i efteråret 2018.</a:t>
            </a:r>
          </a:p>
        </p:txBody>
      </p:sp>
    </p:spTree>
    <p:extLst>
      <p:ext uri="{BB962C8B-B14F-4D97-AF65-F5344CB8AC3E}">
        <p14:creationId xmlns:p14="http://schemas.microsoft.com/office/powerpoint/2010/main" val="30788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Hvorfor BC3 - 1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Lidt historie</a:t>
            </a:r>
            <a:r>
              <a:rPr lang="da-DK" sz="2000" b="1" dirty="0"/>
              <a:t>:</a:t>
            </a:r>
            <a:endParaRPr lang="da-DK" sz="2000" dirty="0" smtClean="0"/>
          </a:p>
          <a:p>
            <a:r>
              <a:rPr lang="da-DK" sz="2000" dirty="0" smtClean="0"/>
              <a:t>BC2 er udviklet og vedligeholdt af DBf siden 2005.</a:t>
            </a:r>
          </a:p>
          <a:p>
            <a:endParaRPr lang="da-DK" sz="2000" dirty="0" smtClean="0"/>
          </a:p>
          <a:p>
            <a:r>
              <a:rPr lang="da-DK" sz="2000" dirty="0" smtClean="0"/>
              <a:t>Programmet bruges årligt til ca. +50.000 turneringer, så programmet er ikke fuldstændigt håbløst... men det er et program, som i mange år har givet DBf og klubberne hovedpine. </a:t>
            </a:r>
          </a:p>
          <a:p>
            <a:endParaRPr lang="da-DK" sz="2000" dirty="0" smtClean="0"/>
          </a:p>
          <a:p>
            <a:r>
              <a:rPr lang="da-DK" sz="2000" dirty="0" smtClean="0"/>
              <a:t>De vigtigste årsager til problemerne: </a:t>
            </a:r>
          </a:p>
          <a:p>
            <a:endParaRPr lang="da-DK" sz="2000" dirty="0" smtClean="0"/>
          </a:p>
          <a:p>
            <a:r>
              <a:rPr lang="da-DK" sz="2000" b="1" dirty="0" smtClean="0"/>
              <a:t>1) Dårligt design</a:t>
            </a:r>
            <a:endParaRPr lang="da-DK" sz="2000" dirty="0" smtClean="0"/>
          </a:p>
          <a:p>
            <a:r>
              <a:rPr lang="da-DK" sz="2000" dirty="0" smtClean="0"/>
              <a:t>Man har simpelthen ikke tænkt sig om, da man oprettede den underliggende database struktur, der gør det vanskeligt for DBf at udføre ønskede rettelser og</a:t>
            </a:r>
            <a:r>
              <a:rPr lang="da-DK" sz="2000" dirty="0"/>
              <a:t> tilføje</a:t>
            </a:r>
            <a:r>
              <a:rPr lang="da-DK" sz="2000" dirty="0" smtClean="0"/>
              <a:t> ekstra funktionalitet til BC2.</a:t>
            </a:r>
          </a:p>
          <a:p>
            <a:endParaRPr lang="da-DK" sz="2000" dirty="0" smtClean="0"/>
          </a:p>
          <a:p>
            <a:r>
              <a:rPr lang="da-DK" sz="2000" dirty="0" smtClean="0"/>
              <a:t>Eksempler er enkeltmandsturneringer og Monradpar. Begge har stået på ønskelisten i mange år, men er svære (i praksis: umulige) at tilføje BC2. </a:t>
            </a:r>
          </a:p>
        </p:txBody>
      </p:sp>
    </p:spTree>
    <p:extLst>
      <p:ext uri="{BB962C8B-B14F-4D97-AF65-F5344CB8AC3E}">
        <p14:creationId xmlns:p14="http://schemas.microsoft.com/office/powerpoint/2010/main" val="6449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Hvorfor BC3 - 2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b="1" dirty="0" smtClean="0"/>
          </a:p>
          <a:p>
            <a:r>
              <a:rPr lang="da-DK" sz="2000" b="1" dirty="0" smtClean="0"/>
              <a:t>2) Manglende tilpasning til den internationale udvikling</a:t>
            </a:r>
            <a:endParaRPr lang="da-DK" sz="2000" dirty="0" smtClean="0"/>
          </a:p>
          <a:p>
            <a:r>
              <a:rPr lang="da-DK" sz="2000" dirty="0"/>
              <a:t>D</a:t>
            </a:r>
            <a:r>
              <a:rPr lang="da-DK" sz="2000" dirty="0" smtClean="0"/>
              <a:t>a programmet blev designet og taget i brug, blev international praksis ved score-justeringer ikke fulgt op. BC2 håndterer derfor justeringer på en måde, som – i dag – er milevidt fra international praksis. </a:t>
            </a:r>
          </a:p>
          <a:p>
            <a:r>
              <a:rPr lang="da-DK" sz="2000" dirty="0" smtClean="0"/>
              <a:t>  </a:t>
            </a:r>
          </a:p>
          <a:p>
            <a:r>
              <a:rPr lang="da-DK" sz="2000" b="1" dirty="0" smtClean="0"/>
              <a:t>3) Tidens tand og teknologisk udvikling</a:t>
            </a:r>
            <a:endParaRPr lang="da-DK" sz="2000" dirty="0" smtClean="0"/>
          </a:p>
          <a:p>
            <a:r>
              <a:rPr lang="da-DK" sz="2000" dirty="0" err="1" smtClean="0"/>
              <a:t>BridgeMate</a:t>
            </a:r>
            <a:r>
              <a:rPr lang="da-DK" sz="2000" dirty="0" smtClean="0"/>
              <a:t>. BBO. Internettet. Smartphones. Tablets.  Alle de ting fandtes (stort set) ikke i </a:t>
            </a:r>
            <a:r>
              <a:rPr lang="da-DK" sz="2000" dirty="0" err="1" smtClean="0"/>
              <a:t>BridgeCentrals</a:t>
            </a:r>
            <a:r>
              <a:rPr lang="da-DK" sz="2000" dirty="0" smtClean="0"/>
              <a:t> barndom. </a:t>
            </a:r>
          </a:p>
          <a:p>
            <a:r>
              <a:rPr lang="da-DK" sz="2000" dirty="0" smtClean="0"/>
              <a:t>  </a:t>
            </a:r>
          </a:p>
          <a:p>
            <a:r>
              <a:rPr lang="da-DK" sz="2000" b="1" dirty="0" smtClean="0"/>
              <a:t>4) Vedligehold</a:t>
            </a:r>
            <a:endParaRPr lang="da-DK" sz="2000" dirty="0" smtClean="0"/>
          </a:p>
          <a:p>
            <a:r>
              <a:rPr lang="da-DK" sz="2000" dirty="0" smtClean="0"/>
              <a:t>BC2 er - af årsager, som det vil blive for teknisk at komme ind på her - svært at vedligeholde/fejlrette, hvilket giver store support udgifter for DBf.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876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- 1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Justeringer</a:t>
            </a:r>
            <a:endParaRPr lang="da-DK" sz="2000" dirty="0" smtClean="0"/>
          </a:p>
          <a:p>
            <a:r>
              <a:rPr lang="da-DK" sz="2000" dirty="0" err="1" smtClean="0"/>
              <a:t>Neubergs</a:t>
            </a:r>
            <a:r>
              <a:rPr lang="da-DK" sz="2000" dirty="0" smtClean="0"/>
              <a:t> formel bruges til beregne resultater, når der mangler spilresultater eller mulighed for sammenligning af resultaterne.</a:t>
            </a:r>
          </a:p>
          <a:p>
            <a:r>
              <a:rPr lang="da-DK" i="1" dirty="0" smtClean="0"/>
              <a:t>(Læs mere her: https://en.wikipedia.org/wiki/Neuberg_formula)</a:t>
            </a:r>
          </a:p>
          <a:p>
            <a:endParaRPr lang="da-DK" sz="2000" dirty="0" smtClean="0"/>
          </a:p>
          <a:p>
            <a:r>
              <a:rPr lang="da-DK" sz="2000" dirty="0" smtClean="0"/>
              <a:t>Den kan være vægtet score, justeret score, kunstig eller manglende score.</a:t>
            </a:r>
          </a:p>
          <a:p>
            <a:r>
              <a:rPr lang="da-DK" sz="2000" dirty="0" smtClean="0"/>
              <a:t>M+/M/M- (og afsluttende "afrunding").</a:t>
            </a:r>
          </a:p>
          <a:p>
            <a:r>
              <a:rPr lang="da-DK" sz="2000" dirty="0" smtClean="0"/>
              <a:t>Alt sammen så vi nu følger international praksis.</a:t>
            </a:r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Ved </a:t>
            </a:r>
            <a:r>
              <a:rPr lang="da-DK" sz="2000" dirty="0"/>
              <a:t>justeringer afrunder </a:t>
            </a:r>
            <a:r>
              <a:rPr lang="da-DK" sz="2000" dirty="0" err="1" smtClean="0"/>
              <a:t>Neubergs</a:t>
            </a:r>
            <a:r>
              <a:rPr lang="da-DK" sz="2000" dirty="0" smtClean="0"/>
              <a:t> formel ikke til heltal, men beholder decimaltallet – her vist med M+ / M-.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3422941"/>
            <a:ext cx="7245019" cy="17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frundet rektangel 3"/>
          <p:cNvSpPr/>
          <p:nvPr/>
        </p:nvSpPr>
        <p:spPr>
          <a:xfrm>
            <a:off x="5976000" y="3711449"/>
            <a:ext cx="1044272" cy="1440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0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6944"/>
            <a:ext cx="4933787" cy="11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Justeringer</a:t>
            </a:r>
            <a:endParaRPr lang="da-DK" sz="2000" dirty="0" smtClean="0"/>
          </a:p>
          <a:p>
            <a:r>
              <a:rPr lang="da-DK" sz="2000" dirty="0"/>
              <a:t>En justering startes </a:t>
            </a:r>
            <a:r>
              <a:rPr lang="da-DK" sz="2000" dirty="0" smtClean="0"/>
              <a:t>i Indtast </a:t>
            </a:r>
            <a:r>
              <a:rPr lang="da-DK" sz="2000" dirty="0"/>
              <a:t>score ved at markere det aktuelle resultat.</a:t>
            </a:r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Se vejledningen om hurtigindtastning under knappen Vejledning.</a:t>
            </a:r>
          </a:p>
          <a:p>
            <a:r>
              <a:rPr lang="da-DK" sz="2000" dirty="0" smtClean="0"/>
              <a:t>Tryk på knappen Justering og flyt markering fra Ingen justering til Justeret score.</a:t>
            </a:r>
            <a:endParaRPr lang="da-DK" sz="2000" dirty="0" smtClean="0"/>
          </a:p>
          <a:p>
            <a:r>
              <a:rPr lang="da-DK" sz="2000" dirty="0" smtClean="0"/>
              <a:t>				Vælg balanceret/ubalanceret score.</a:t>
            </a:r>
          </a:p>
          <a:p>
            <a:r>
              <a:rPr lang="da-DK" sz="2000" dirty="0"/>
              <a:t>	</a:t>
            </a:r>
            <a:r>
              <a:rPr lang="da-DK" sz="2000" dirty="0" smtClean="0"/>
              <a:t>			Hvis ubalanceret, skal NS og ØV</a:t>
            </a:r>
          </a:p>
          <a:p>
            <a:r>
              <a:rPr lang="da-DK" sz="2000" dirty="0"/>
              <a:t>	</a:t>
            </a:r>
            <a:r>
              <a:rPr lang="da-DK" sz="2000" dirty="0" smtClean="0"/>
              <a:t>			sættes hver for sig (ikke 100 % i alt).</a:t>
            </a:r>
          </a:p>
          <a:p>
            <a:endParaRPr lang="da-DK" sz="2000" dirty="0" smtClean="0"/>
          </a:p>
          <a:p>
            <a:r>
              <a:rPr lang="da-DK" sz="2000" dirty="0"/>
              <a:t>	</a:t>
            </a:r>
            <a:r>
              <a:rPr lang="da-DK" sz="2000" dirty="0" smtClean="0"/>
              <a:t>			Vælg almindelig eller vægtet score</a:t>
            </a:r>
          </a:p>
          <a:p>
            <a:r>
              <a:rPr lang="da-DK" sz="2000" dirty="0"/>
              <a:t>	</a:t>
            </a:r>
            <a:r>
              <a:rPr lang="da-DK" sz="2000" dirty="0" smtClean="0"/>
              <a:t>			(kontrakt med et spilresultat) eller</a:t>
            </a:r>
          </a:p>
          <a:p>
            <a:r>
              <a:rPr lang="da-DK" sz="2000" dirty="0"/>
              <a:t>	</a:t>
            </a:r>
            <a:r>
              <a:rPr lang="da-DK" sz="2000" dirty="0" smtClean="0"/>
              <a:t>			en kunstig score i % (M+ / M / M-).</a:t>
            </a:r>
            <a:endParaRPr lang="da-DK" sz="2000" dirty="0"/>
          </a:p>
        </p:txBody>
      </p:sp>
      <p:sp>
        <p:nvSpPr>
          <p:cNvPr id="4" name="Afrundet rektangel 3"/>
          <p:cNvSpPr/>
          <p:nvPr/>
        </p:nvSpPr>
        <p:spPr>
          <a:xfrm>
            <a:off x="899592" y="1988840"/>
            <a:ext cx="4752528" cy="207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t="27247" r="59579" b="55789"/>
          <a:stretch/>
        </p:blipFill>
        <p:spPr bwMode="auto">
          <a:xfrm>
            <a:off x="6516217" y="1599667"/>
            <a:ext cx="1490258" cy="117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Lige pilforbindelse 2"/>
          <p:cNvCxnSpPr/>
          <p:nvPr/>
        </p:nvCxnSpPr>
        <p:spPr>
          <a:xfrm flipV="1">
            <a:off x="5796137" y="2187226"/>
            <a:ext cx="864095" cy="1141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 flipV="1">
            <a:off x="6732240" y="2420888"/>
            <a:ext cx="1003920" cy="913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43497" r="57605" b="33980"/>
          <a:stretch/>
        </p:blipFill>
        <p:spPr bwMode="auto">
          <a:xfrm>
            <a:off x="755576" y="3861048"/>
            <a:ext cx="3455470" cy="219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4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Justeringer</a:t>
            </a:r>
            <a:endParaRPr lang="da-DK" sz="2000" dirty="0" smtClean="0"/>
          </a:p>
          <a:p>
            <a:r>
              <a:rPr lang="da-DK" sz="2000" dirty="0" smtClean="0"/>
              <a:t>Nogle flere værktøjer til TU-lederen. Eksempel med vægtet score:</a:t>
            </a:r>
          </a:p>
          <a:p>
            <a:endParaRPr lang="da-DK" sz="2000" dirty="0" smtClean="0"/>
          </a:p>
          <a:p>
            <a:r>
              <a:rPr lang="da-DK" sz="2000" dirty="0" smtClean="0"/>
              <a:t>Spilresultatet er -2210, men der har været en ubeføjet oplysning undervejs i forbindelse med en forkert forklaring. TU-leder vurderer: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" y="4233588"/>
            <a:ext cx="2772519" cy="11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33588"/>
            <a:ext cx="4933787" cy="11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frundet rektangel 9"/>
          <p:cNvSpPr/>
          <p:nvPr/>
        </p:nvSpPr>
        <p:spPr>
          <a:xfrm>
            <a:off x="3719060" y="4621403"/>
            <a:ext cx="4752528" cy="1911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3563888" y="2492896"/>
            <a:ext cx="426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Tidligere skulle det udregnes på </a:t>
            </a:r>
            <a:r>
              <a:rPr lang="da-DK" dirty="0" smtClean="0"/>
              <a:t>papir</a:t>
            </a:r>
          </a:p>
          <a:p>
            <a:r>
              <a:rPr lang="da-DK" dirty="0"/>
              <a:t>og indføres manuelt i form af strafpoint </a:t>
            </a:r>
            <a:r>
              <a:rPr lang="da-DK" dirty="0" smtClean="0"/>
              <a:t>+/-.</a:t>
            </a:r>
          </a:p>
          <a:p>
            <a:endParaRPr lang="da-DK" dirty="0"/>
          </a:p>
          <a:p>
            <a:r>
              <a:rPr lang="da-DK" dirty="0" smtClean="0"/>
              <a:t>ØV </a:t>
            </a:r>
            <a:r>
              <a:rPr lang="da-DK" dirty="0"/>
              <a:t>har nu fået 75% i stedet for 100%.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56800"/>
              </p:ext>
            </p:extLst>
          </p:nvPr>
        </p:nvGraphicFramePr>
        <p:xfrm>
          <a:off x="755576" y="2492896"/>
          <a:ext cx="275183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  <a:gridCol w="648072"/>
                <a:gridCol w="807614"/>
              </a:tblGrid>
              <a:tr h="252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Score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Point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Vægt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Vægt-P</a:t>
                      </a:r>
                      <a:endParaRPr lang="da-DK" sz="14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-2210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8,00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50%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4,00</a:t>
                      </a:r>
                      <a:endParaRPr lang="da-DK" sz="14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-1460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8,00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25%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2,00</a:t>
                      </a:r>
                      <a:endParaRPr lang="da-DK" sz="14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+100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0,00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25%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0,00</a:t>
                      </a:r>
                      <a:endParaRPr lang="da-DK" sz="14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100%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400" dirty="0" smtClean="0"/>
                        <a:t>6,00</a:t>
                      </a:r>
                      <a:endParaRPr lang="da-DK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2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140000" cy="111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/>
              <a:t>4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Justeret score ved forkert fordeling</a:t>
            </a:r>
            <a:endParaRPr lang="da-DK" sz="2000" dirty="0" smtClean="0"/>
          </a:p>
          <a:p>
            <a:endParaRPr lang="da-DK" sz="1400" dirty="0" smtClean="0"/>
          </a:p>
          <a:p>
            <a:endParaRPr lang="da-DK" sz="1400" dirty="0"/>
          </a:p>
          <a:p>
            <a:endParaRPr lang="da-DK" sz="1400" dirty="0" smtClean="0"/>
          </a:p>
          <a:p>
            <a:r>
              <a:rPr lang="da-DK" sz="1400" dirty="0" smtClean="0"/>
              <a:t>  </a:t>
            </a:r>
          </a:p>
          <a:p>
            <a:endParaRPr lang="da-DK" sz="1400" dirty="0"/>
          </a:p>
          <a:p>
            <a:endParaRPr lang="da-DK" sz="1400" dirty="0" smtClean="0"/>
          </a:p>
          <a:p>
            <a:endParaRPr lang="da-DK" sz="1400" dirty="0"/>
          </a:p>
          <a:p>
            <a:r>
              <a:rPr lang="da-DK" sz="1400" dirty="0" smtClean="0"/>
              <a:t>     </a:t>
            </a:r>
            <a:endParaRPr lang="da-DK" sz="1400" dirty="0"/>
          </a:p>
          <a:p>
            <a:r>
              <a:rPr lang="da-DK" sz="1400" dirty="0" smtClean="0"/>
              <a:t>  </a:t>
            </a:r>
          </a:p>
          <a:p>
            <a:r>
              <a:rPr lang="da-DK" sz="1400" dirty="0"/>
              <a:t> </a:t>
            </a:r>
            <a:r>
              <a:rPr lang="da-DK" sz="1400" dirty="0" smtClean="0"/>
              <a:t>  </a:t>
            </a:r>
            <a:endParaRPr lang="da-DK" sz="1400" dirty="0"/>
          </a:p>
          <a:p>
            <a:r>
              <a:rPr lang="da-DK" sz="1400" dirty="0"/>
              <a:t> </a:t>
            </a:r>
          </a:p>
          <a:p>
            <a:r>
              <a:rPr lang="da-DK" sz="1400" dirty="0"/>
              <a:t> </a:t>
            </a:r>
          </a:p>
          <a:p>
            <a:r>
              <a:rPr lang="da-DK" sz="1400" dirty="0"/>
              <a:t> </a:t>
            </a:r>
          </a:p>
          <a:p>
            <a:endParaRPr lang="da-DK" sz="1400" dirty="0" smtClean="0"/>
          </a:p>
          <a:p>
            <a:endParaRPr lang="da-DK" sz="1400" dirty="0"/>
          </a:p>
          <a:p>
            <a:endParaRPr lang="da-DK" sz="1400" dirty="0" smtClean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 smtClean="0"/>
          </a:p>
          <a:p>
            <a:endParaRPr lang="da-DK" sz="1400" dirty="0"/>
          </a:p>
          <a:p>
            <a:endParaRPr lang="da-DK" sz="1400" dirty="0" smtClean="0"/>
          </a:p>
          <a:p>
            <a:endParaRPr lang="da-DK" sz="1400" dirty="0"/>
          </a:p>
          <a:p>
            <a:r>
              <a:rPr lang="da-DK" sz="1400" dirty="0"/>
              <a:t> </a:t>
            </a:r>
            <a:r>
              <a:rPr lang="da-DK" sz="1400" dirty="0" smtClean="0"/>
              <a:t> </a:t>
            </a:r>
          </a:p>
        </p:txBody>
      </p:sp>
      <p:sp>
        <p:nvSpPr>
          <p:cNvPr id="4" name="Afrundet rektangel 3"/>
          <p:cNvSpPr/>
          <p:nvPr/>
        </p:nvSpPr>
        <p:spPr>
          <a:xfrm>
            <a:off x="884661" y="1988840"/>
            <a:ext cx="4010915" cy="3848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3" name="Billed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8" y="4776827"/>
            <a:ext cx="4535142" cy="1312412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5597941" y="4747074"/>
            <a:ext cx="2246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Nu er de 2 forkerte </a:t>
            </a:r>
            <a:r>
              <a:rPr lang="da-DK" dirty="0" smtClean="0"/>
              <a:t>fordelinger </a:t>
            </a:r>
            <a:r>
              <a:rPr lang="da-DK" dirty="0"/>
              <a:t>udregnet for sig.</a:t>
            </a:r>
          </a:p>
          <a:p>
            <a:r>
              <a:rPr lang="da-DK" dirty="0" smtClean="0"/>
              <a:t>@ </a:t>
            </a:r>
            <a:r>
              <a:rPr lang="da-DK" dirty="0"/>
              <a:t>= Spillet er spillet med forkert fordeling</a:t>
            </a:r>
          </a:p>
        </p:txBody>
      </p:sp>
      <p:sp>
        <p:nvSpPr>
          <p:cNvPr id="25" name="Afrundet rektangel 24"/>
          <p:cNvSpPr/>
          <p:nvPr/>
        </p:nvSpPr>
        <p:spPr>
          <a:xfrm>
            <a:off x="896630" y="5636468"/>
            <a:ext cx="4404677" cy="3848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887178" y="4407495"/>
            <a:ext cx="442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Hvilken fordeling er nu sammen </a:t>
            </a:r>
            <a:r>
              <a:rPr lang="da-DK" dirty="0" smtClean="0"/>
              <a:t>(fordeling 2) 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854211" y="3273082"/>
            <a:ext cx="299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Markering af </a:t>
            </a:r>
            <a:r>
              <a:rPr lang="da-DK" dirty="0" smtClean="0"/>
              <a:t>forkert </a:t>
            </a:r>
            <a:r>
              <a:rPr lang="da-DK" dirty="0"/>
              <a:t>fordeling</a:t>
            </a:r>
          </a:p>
        </p:txBody>
      </p:sp>
      <p:sp>
        <p:nvSpPr>
          <p:cNvPr id="10" name="Rektangel 9"/>
          <p:cNvSpPr/>
          <p:nvPr/>
        </p:nvSpPr>
        <p:spPr>
          <a:xfrm>
            <a:off x="5059197" y="1268760"/>
            <a:ext cx="3256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7 </a:t>
            </a:r>
            <a:r>
              <a:rPr lang="da-DK" dirty="0"/>
              <a:t>mod </a:t>
            </a:r>
            <a:r>
              <a:rPr lang="da-DK" dirty="0" smtClean="0"/>
              <a:t>2 </a:t>
            </a:r>
            <a:r>
              <a:rPr lang="da-DK" dirty="0"/>
              <a:t>og </a:t>
            </a:r>
            <a:r>
              <a:rPr lang="da-DK" dirty="0" smtClean="0"/>
              <a:t>5 </a:t>
            </a:r>
            <a:r>
              <a:rPr lang="da-DK" dirty="0"/>
              <a:t>mod </a:t>
            </a:r>
            <a:r>
              <a:rPr lang="da-DK" dirty="0" smtClean="0"/>
              <a:t>8 </a:t>
            </a:r>
            <a:r>
              <a:rPr lang="da-DK" dirty="0"/>
              <a:t>har fået forbyttet deres hænder.</a:t>
            </a:r>
          </a:p>
          <a:p>
            <a:r>
              <a:rPr lang="da-DK" dirty="0" smtClean="0"/>
              <a:t>Dvs</a:t>
            </a:r>
            <a:r>
              <a:rPr lang="da-DK" dirty="0"/>
              <a:t>. der er 2 fordelinger i det samme spil.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56235"/>
            <a:ext cx="7088389" cy="74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Lige pilforbindelse 2"/>
          <p:cNvCxnSpPr/>
          <p:nvPr/>
        </p:nvCxnSpPr>
        <p:spPr>
          <a:xfrm flipV="1">
            <a:off x="3779912" y="2841031"/>
            <a:ext cx="1530849" cy="610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3630924"/>
            <a:ext cx="7088387" cy="7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Lige pilforbindelse 14"/>
          <p:cNvCxnSpPr/>
          <p:nvPr/>
        </p:nvCxnSpPr>
        <p:spPr>
          <a:xfrm>
            <a:off x="3774232" y="3457748"/>
            <a:ext cx="1536529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 flipV="1">
            <a:off x="5206431" y="4212997"/>
            <a:ext cx="2245889" cy="3913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flipV="1">
            <a:off x="5206431" y="3068960"/>
            <a:ext cx="2245889" cy="1535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5" grpId="0" animBg="1"/>
      <p:bldP spid="2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Ny funktionalitet - </a:t>
            </a:r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83568" y="76470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Monrad par</a:t>
            </a:r>
          </a:p>
          <a:p>
            <a:r>
              <a:rPr lang="da-DK" sz="2000" dirty="0" smtClean="0"/>
              <a:t>Fungerer ligesom i Hold – bare i parturneringer.</a:t>
            </a:r>
          </a:p>
          <a:p>
            <a:endParaRPr lang="da-DK" sz="2000" dirty="0"/>
          </a:p>
          <a:p>
            <a:r>
              <a:rPr lang="da-DK" sz="2000" b="1" dirty="0"/>
              <a:t>Board-a-Match hold </a:t>
            </a:r>
            <a:r>
              <a:rPr lang="da-DK" sz="2000" b="1" dirty="0" smtClean="0"/>
              <a:t>(BAM)</a:t>
            </a:r>
            <a:endParaRPr lang="da-DK" sz="2000" dirty="0"/>
          </a:p>
          <a:p>
            <a:r>
              <a:rPr lang="da-DK" sz="2000" dirty="0"/>
              <a:t>Der tildeles 2-0, 1-1, 0-2 pr. spil. Turneringsformen er populær i USA, men </a:t>
            </a:r>
            <a:r>
              <a:rPr lang="da-DK" sz="2000" dirty="0" smtClean="0"/>
              <a:t>hidtil kun </a:t>
            </a:r>
            <a:r>
              <a:rPr lang="da-DK" sz="2000" dirty="0"/>
              <a:t>spillet af få klubber i Danmark - formodentligt fordi BC2 ikke understøtter den. </a:t>
            </a:r>
            <a:r>
              <a:rPr lang="da-DK" sz="2000" dirty="0" smtClean="0"/>
              <a:t>Opgørelsesmetoden ligner mere parturnering (med parpoint) end holdturnering (med </a:t>
            </a:r>
            <a:r>
              <a:rPr lang="da-DK" sz="2000" dirty="0" err="1" smtClean="0"/>
              <a:t>imp</a:t>
            </a:r>
            <a:r>
              <a:rPr lang="da-DK" sz="2000" dirty="0" smtClean="0"/>
              <a:t>).</a:t>
            </a:r>
          </a:p>
          <a:p>
            <a:r>
              <a:rPr lang="da-DK" sz="2000" dirty="0" smtClean="0"/>
              <a:t> </a:t>
            </a:r>
            <a:r>
              <a:rPr lang="da-DK" sz="2000" dirty="0"/>
              <a:t> </a:t>
            </a:r>
          </a:p>
          <a:p>
            <a:r>
              <a:rPr lang="da-DK" sz="2000" b="1" dirty="0"/>
              <a:t>Minihold</a:t>
            </a:r>
            <a:endParaRPr lang="da-DK" sz="2000" dirty="0"/>
          </a:p>
          <a:p>
            <a:r>
              <a:rPr lang="da-DK" sz="2000" dirty="0"/>
              <a:t>Korte </a:t>
            </a:r>
            <a:r>
              <a:rPr lang="da-DK" sz="2000" dirty="0" smtClean="0"/>
              <a:t>kampe </a:t>
            </a:r>
            <a:r>
              <a:rPr lang="da-DK" sz="2000" dirty="0"/>
              <a:t>(&lt;12 spil pr. kamp) og MP tildeling som i en par turnering, dvs. vinderne pr. aften får MP. </a:t>
            </a:r>
            <a:r>
              <a:rPr lang="da-DK" sz="2000" dirty="0" smtClean="0"/>
              <a:t>Minihold kan kombineres </a:t>
            </a:r>
            <a:r>
              <a:rPr lang="da-DK" sz="2000" dirty="0"/>
              <a:t>med BAM og Monrad.</a:t>
            </a:r>
          </a:p>
          <a:p>
            <a:r>
              <a:rPr lang="da-DK" sz="2000" dirty="0"/>
              <a:t> </a:t>
            </a:r>
          </a:p>
          <a:p>
            <a:r>
              <a:rPr lang="da-DK" sz="2000" b="1" dirty="0"/>
              <a:t>Knockout hold</a:t>
            </a:r>
            <a:endParaRPr lang="da-DK" sz="2000" dirty="0"/>
          </a:p>
          <a:p>
            <a:r>
              <a:rPr lang="da-DK" sz="2000" dirty="0"/>
              <a:t>Til pokal og division slutspil - men måske ikke så meget i alm. klubber. </a:t>
            </a:r>
          </a:p>
        </p:txBody>
      </p:sp>
    </p:spTree>
    <p:extLst>
      <p:ext uri="{BB962C8B-B14F-4D97-AF65-F5344CB8AC3E}">
        <p14:creationId xmlns:p14="http://schemas.microsoft.com/office/powerpoint/2010/main" val="11131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848</Words>
  <Application>Microsoft Office PowerPoint</Application>
  <PresentationFormat>Skærmshow (4:3)</PresentationFormat>
  <Paragraphs>265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BridgeCentral 3 og BridgeMate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BridgeCentral 3 og BridgeMate</dc:title>
  <dc:creator>Henning Mikkelsen</dc:creator>
  <cp:lastModifiedBy>Henning Mikkelsen</cp:lastModifiedBy>
  <cp:revision>60</cp:revision>
  <dcterms:created xsi:type="dcterms:W3CDTF">2018-03-27T06:43:50Z</dcterms:created>
  <dcterms:modified xsi:type="dcterms:W3CDTF">2018-09-22T12:19:55Z</dcterms:modified>
</cp:coreProperties>
</file>