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7" r:id="rId1"/>
  </p:sldMasterIdLst>
  <p:notesMasterIdLst>
    <p:notesMasterId r:id="rId26"/>
  </p:notesMasterIdLst>
  <p:handoutMasterIdLst>
    <p:handoutMasterId r:id="rId27"/>
  </p:handoutMasterIdLst>
  <p:sldIdLst>
    <p:sldId id="294" r:id="rId2"/>
    <p:sldId id="381" r:id="rId3"/>
    <p:sldId id="345" r:id="rId4"/>
    <p:sldId id="380" r:id="rId5"/>
    <p:sldId id="357" r:id="rId6"/>
    <p:sldId id="358" r:id="rId7"/>
    <p:sldId id="257" r:id="rId8"/>
    <p:sldId id="355" r:id="rId9"/>
    <p:sldId id="356" r:id="rId10"/>
    <p:sldId id="258" r:id="rId11"/>
    <p:sldId id="259" r:id="rId12"/>
    <p:sldId id="263" r:id="rId13"/>
    <p:sldId id="260" r:id="rId14"/>
    <p:sldId id="312" r:id="rId15"/>
    <p:sldId id="376" r:id="rId16"/>
    <p:sldId id="377" r:id="rId17"/>
    <p:sldId id="378" r:id="rId18"/>
    <p:sldId id="379" r:id="rId19"/>
    <p:sldId id="367" r:id="rId20"/>
    <p:sldId id="368" r:id="rId21"/>
    <p:sldId id="369" r:id="rId22"/>
    <p:sldId id="374" r:id="rId23"/>
    <p:sldId id="370" r:id="rId24"/>
    <p:sldId id="375" r:id="rId25"/>
  </p:sldIdLst>
  <p:sldSz cx="16256000" cy="9144000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5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834" y="84"/>
      </p:cViewPr>
      <p:guideLst>
        <p:guide orient="horz" pos="2880"/>
        <p:guide pos="5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5558" cy="500936"/>
          </a:xfrm>
          <a:prstGeom prst="rect">
            <a:avLst/>
          </a:prstGeom>
        </p:spPr>
        <p:txBody>
          <a:bodyPr vert="horz" lIns="96607" tIns="48304" rIns="96607" bIns="48304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902598" y="0"/>
            <a:ext cx="2985558" cy="500936"/>
          </a:xfrm>
          <a:prstGeom prst="rect">
            <a:avLst/>
          </a:prstGeom>
        </p:spPr>
        <p:txBody>
          <a:bodyPr vert="horz" lIns="96607" tIns="48304" rIns="96607" bIns="48304" rtlCol="0"/>
          <a:lstStyle>
            <a:lvl1pPr algn="r">
              <a:defRPr sz="1300"/>
            </a:lvl1pPr>
          </a:lstStyle>
          <a:p>
            <a:fld id="{7A0DF528-B01B-4871-967B-B3058A59CAA8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2" y="9516038"/>
            <a:ext cx="2985558" cy="500936"/>
          </a:xfrm>
          <a:prstGeom prst="rect">
            <a:avLst/>
          </a:prstGeom>
        </p:spPr>
        <p:txBody>
          <a:bodyPr vert="horz" lIns="96607" tIns="48304" rIns="96607" bIns="48304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902598" y="9516038"/>
            <a:ext cx="2985558" cy="500936"/>
          </a:xfrm>
          <a:prstGeom prst="rect">
            <a:avLst/>
          </a:prstGeom>
        </p:spPr>
        <p:txBody>
          <a:bodyPr vert="horz" lIns="96607" tIns="48304" rIns="96607" bIns="48304" rtlCol="0" anchor="b"/>
          <a:lstStyle>
            <a:lvl1pPr algn="r">
              <a:defRPr sz="1300"/>
            </a:lvl1pPr>
          </a:lstStyle>
          <a:p>
            <a:fld id="{75CFF419-DAA5-41CB-8F42-9722A92A4DE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3572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5558" cy="500936"/>
          </a:xfrm>
          <a:prstGeom prst="rect">
            <a:avLst/>
          </a:prstGeom>
        </p:spPr>
        <p:txBody>
          <a:bodyPr vert="horz" lIns="96607" tIns="48304" rIns="96607" bIns="48304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902598" y="0"/>
            <a:ext cx="2985558" cy="500936"/>
          </a:xfrm>
          <a:prstGeom prst="rect">
            <a:avLst/>
          </a:prstGeom>
        </p:spPr>
        <p:txBody>
          <a:bodyPr vert="horz" lIns="96607" tIns="48304" rIns="96607" bIns="48304" rtlCol="0"/>
          <a:lstStyle>
            <a:lvl1pPr algn="r">
              <a:defRPr sz="1300"/>
            </a:lvl1pPr>
          </a:lstStyle>
          <a:p>
            <a:fld id="{BA918546-D28B-40AF-A93A-A383B5EE8896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50888"/>
            <a:ext cx="667702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7" tIns="48304" rIns="96607" bIns="48304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8976" y="4758890"/>
            <a:ext cx="5511800" cy="4508421"/>
          </a:xfrm>
          <a:prstGeom prst="rect">
            <a:avLst/>
          </a:prstGeom>
        </p:spPr>
        <p:txBody>
          <a:bodyPr vert="horz" lIns="96607" tIns="48304" rIns="96607" bIns="48304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2" y="9516038"/>
            <a:ext cx="2985558" cy="500936"/>
          </a:xfrm>
          <a:prstGeom prst="rect">
            <a:avLst/>
          </a:prstGeom>
        </p:spPr>
        <p:txBody>
          <a:bodyPr vert="horz" lIns="96607" tIns="48304" rIns="96607" bIns="48304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902598" y="9516038"/>
            <a:ext cx="2985558" cy="500936"/>
          </a:xfrm>
          <a:prstGeom prst="rect">
            <a:avLst/>
          </a:prstGeom>
        </p:spPr>
        <p:txBody>
          <a:bodyPr vert="horz" lIns="96607" tIns="48304" rIns="96607" bIns="48304" rtlCol="0" anchor="b"/>
          <a:lstStyle>
            <a:lvl1pPr algn="r">
              <a:defRPr sz="1300"/>
            </a:lvl1pPr>
          </a:lstStyle>
          <a:p>
            <a:fld id="{809B3E07-73DC-4925-AB37-42DC55C4579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9307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1289"/>
            <a:ext cx="16256000" cy="9155289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9423" y="3206046"/>
            <a:ext cx="10355915" cy="2195069"/>
          </a:xfrm>
        </p:spPr>
        <p:txBody>
          <a:bodyPr anchor="b">
            <a:noAutofit/>
          </a:bodyPr>
          <a:lstStyle>
            <a:lvl1pPr algn="r">
              <a:defRPr sz="72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423" y="5401111"/>
            <a:ext cx="10355915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722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113" y="812800"/>
            <a:ext cx="11462224" cy="4538133"/>
          </a:xfrm>
        </p:spPr>
        <p:txBody>
          <a:bodyPr anchor="ctr">
            <a:normAutofit/>
          </a:bodyPr>
          <a:lstStyle>
            <a:lvl1pPr algn="l">
              <a:defRPr sz="5867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113" y="5960533"/>
            <a:ext cx="11462224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287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779" y="812800"/>
            <a:ext cx="10792179" cy="4030133"/>
          </a:xfrm>
        </p:spPr>
        <p:txBody>
          <a:bodyPr anchor="ctr">
            <a:normAutofit/>
          </a:bodyPr>
          <a:lstStyle>
            <a:lvl1pPr algn="l">
              <a:defRPr sz="5867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1519" y="4842933"/>
            <a:ext cx="9632699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1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113" y="5960533"/>
            <a:ext cx="11462224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20" name="TextBox 19"/>
          <p:cNvSpPr txBox="1"/>
          <p:nvPr/>
        </p:nvSpPr>
        <p:spPr>
          <a:xfrm>
            <a:off x="722493" y="1053838"/>
            <a:ext cx="812800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857348" y="3848742"/>
            <a:ext cx="812800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4819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113" y="2575984"/>
            <a:ext cx="11462224" cy="3460613"/>
          </a:xfrm>
        </p:spPr>
        <p:txBody>
          <a:bodyPr anchor="b">
            <a:normAutofit/>
          </a:bodyPr>
          <a:lstStyle>
            <a:lvl1pPr algn="l">
              <a:defRPr sz="5867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113" y="6036597"/>
            <a:ext cx="11462224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1343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779" y="812800"/>
            <a:ext cx="10792179" cy="4030133"/>
          </a:xfrm>
        </p:spPr>
        <p:txBody>
          <a:bodyPr anchor="ctr">
            <a:normAutofit/>
          </a:bodyPr>
          <a:lstStyle>
            <a:lvl1pPr algn="l">
              <a:defRPr sz="5867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03110" y="5350933"/>
            <a:ext cx="11462225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113" y="6036597"/>
            <a:ext cx="11462224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24" name="TextBox 23"/>
          <p:cNvSpPr txBox="1"/>
          <p:nvPr/>
        </p:nvSpPr>
        <p:spPr>
          <a:xfrm>
            <a:off x="722493" y="1053838"/>
            <a:ext cx="812800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857348" y="3848742"/>
            <a:ext cx="812800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5451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12800"/>
            <a:ext cx="11450937" cy="4030133"/>
          </a:xfrm>
        </p:spPr>
        <p:txBody>
          <a:bodyPr anchor="ctr">
            <a:normAutofit/>
          </a:bodyPr>
          <a:lstStyle>
            <a:lvl1pPr algn="l">
              <a:defRPr sz="5867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03110" y="5350933"/>
            <a:ext cx="11462225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113" y="6036597"/>
            <a:ext cx="11462224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1149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8031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23565" y="812799"/>
            <a:ext cx="1739657" cy="7001935"/>
          </a:xfrm>
        </p:spPr>
        <p:txBody>
          <a:bodyPr vert="eaVert" anchor="ctr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3114" y="812800"/>
            <a:ext cx="9413533" cy="7001933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91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238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113" y="3601157"/>
            <a:ext cx="11462224" cy="2435441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113" y="6036597"/>
            <a:ext cx="11462224" cy="1147200"/>
          </a:xfrm>
        </p:spPr>
        <p:txBody>
          <a:bodyPr anchor="t"/>
          <a:lstStyle>
            <a:lvl1pPr marL="0" indent="0" algn="l">
              <a:buNone/>
              <a:defRPr sz="26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942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3113" y="2880785"/>
            <a:ext cx="5578713" cy="5174363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627" y="2880786"/>
            <a:ext cx="5578712" cy="5174364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624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994" y="2881311"/>
            <a:ext cx="5580831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994" y="3649661"/>
            <a:ext cx="5580831" cy="4405489"/>
          </a:xfrm>
        </p:spPr>
        <p:txBody>
          <a:bodyPr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84511" y="2881311"/>
            <a:ext cx="558082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84513" y="3649661"/>
            <a:ext cx="5580823" cy="4405489"/>
          </a:xfrm>
        </p:spPr>
        <p:txBody>
          <a:bodyPr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9777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112" y="812800"/>
            <a:ext cx="11462224" cy="1761067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403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77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112" y="1998139"/>
            <a:ext cx="5139371" cy="1704621"/>
          </a:xfrm>
        </p:spPr>
        <p:txBody>
          <a:bodyPr anchor="b">
            <a:normAutofit/>
          </a:bodyPr>
          <a:lstStyle>
            <a:lvl1pPr>
              <a:defRPr sz="2667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7282" y="686566"/>
            <a:ext cx="6018055" cy="7368583"/>
          </a:xfrm>
        </p:spPr>
        <p:txBody>
          <a:bodyPr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3112" y="3702759"/>
            <a:ext cx="5139371" cy="3445932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402" indent="0">
              <a:buNone/>
              <a:defRPr sz="1867"/>
            </a:lvl2pPr>
            <a:lvl3pPr marL="1218804" indent="0">
              <a:buNone/>
              <a:defRPr sz="1600"/>
            </a:lvl3pPr>
            <a:lvl4pPr marL="1828206" indent="0">
              <a:buNone/>
              <a:defRPr sz="1333"/>
            </a:lvl4pPr>
            <a:lvl5pPr marL="2437607" indent="0">
              <a:buNone/>
              <a:defRPr sz="1333"/>
            </a:lvl5pPr>
            <a:lvl6pPr marL="3047009" indent="0">
              <a:buNone/>
              <a:defRPr sz="1333"/>
            </a:lvl6pPr>
            <a:lvl7pPr marL="3656411" indent="0">
              <a:buNone/>
              <a:defRPr sz="1333"/>
            </a:lvl7pPr>
            <a:lvl8pPr marL="4265813" indent="0">
              <a:buNone/>
              <a:defRPr sz="1333"/>
            </a:lvl8pPr>
            <a:lvl9pPr marL="4875215" indent="0">
              <a:buNone/>
              <a:defRPr sz="1333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689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113" y="6400800"/>
            <a:ext cx="1146222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3112" y="812800"/>
            <a:ext cx="11462224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3113" y="7156451"/>
            <a:ext cx="11462223" cy="89869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390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1289"/>
            <a:ext cx="16256000" cy="9155289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3112" y="812800"/>
            <a:ext cx="11462224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112" y="2880786"/>
            <a:ext cx="11462224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6845" y="8055150"/>
            <a:ext cx="121591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268E9-4FEC-4FCF-9EEF-B8303E44CE3C}" type="datetimeFigureOut">
              <a:rPr lang="da-DK" smtClean="0"/>
              <a:pPr/>
              <a:t>08-02-2019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3112" y="8055150"/>
            <a:ext cx="8396816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54218" y="8055150"/>
            <a:ext cx="91111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867C280-80E0-4C67-AA09-506C8DE3A4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312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609585" rtl="0" eaLnBrk="1" latinLnBrk="0" hangingPunct="1">
        <a:spcBef>
          <a:spcPct val="0"/>
        </a:spcBef>
        <a:buNone/>
        <a:defRPr sz="48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13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01" y="755576"/>
            <a:ext cx="3928533" cy="15578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felt 1"/>
          <p:cNvSpPr txBox="1"/>
          <p:nvPr/>
        </p:nvSpPr>
        <p:spPr>
          <a:xfrm>
            <a:off x="1910754" y="3968236"/>
            <a:ext cx="800674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6000" b="1" dirty="0"/>
              <a:t>KURSUS</a:t>
            </a:r>
          </a:p>
          <a:p>
            <a:pPr algn="ctr"/>
            <a:r>
              <a:rPr lang="da-DK" sz="6000" b="1" dirty="0"/>
              <a:t>For</a:t>
            </a:r>
          </a:p>
          <a:p>
            <a:pPr algn="ctr"/>
            <a:r>
              <a:rPr lang="da-DK" sz="6000" b="1" dirty="0"/>
              <a:t>TURNERINGSLEDERE</a:t>
            </a:r>
          </a:p>
          <a:p>
            <a:pPr algn="ctr"/>
            <a:endParaRPr lang="da-DK" sz="6000" b="1" dirty="0"/>
          </a:p>
          <a:p>
            <a:pPr algn="ctr"/>
            <a:r>
              <a:rPr lang="da-DK" sz="6000" b="1" dirty="0"/>
              <a:t>02. Februar, 2019</a:t>
            </a:r>
          </a:p>
          <a:p>
            <a:endParaRPr lang="da-DK" sz="6000" b="1" dirty="0"/>
          </a:p>
        </p:txBody>
      </p:sp>
      <p:sp>
        <p:nvSpPr>
          <p:cNvPr id="5" name="Tekstfelt 5">
            <a:extLst>
              <a:ext uri="{FF2B5EF4-FFF2-40B4-BE49-F238E27FC236}">
                <a16:creationId xmlns:a16="http://schemas.microsoft.com/office/drawing/2014/main" id="{F7094A48-D1AE-4888-89F2-3A4B1AC3FD36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4455592" y="1259632"/>
            <a:ext cx="8208912" cy="105381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670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80" y="323528"/>
            <a:ext cx="2052811" cy="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boks 4"/>
          <p:cNvSpPr txBox="1"/>
          <p:nvPr/>
        </p:nvSpPr>
        <p:spPr>
          <a:xfrm>
            <a:off x="1431256" y="1326475"/>
            <a:ext cx="12385376" cy="781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da-DK" dirty="0"/>
          </a:p>
          <a:p>
            <a:pPr marL="342900" indent="-342900" algn="ctr"/>
            <a:r>
              <a:rPr lang="da-DK" dirty="0"/>
              <a:t>	</a:t>
            </a:r>
            <a:r>
              <a:rPr lang="da-DK" sz="3600" b="1" dirty="0"/>
              <a:t>STRAFKORT  Par. 50 </a:t>
            </a:r>
          </a:p>
          <a:p>
            <a:pPr marL="342900" indent="-342900" algn="ctr"/>
            <a:r>
              <a:rPr lang="da-DK" sz="3200" b="1" dirty="0"/>
              <a:t>QUICK - Guide</a:t>
            </a:r>
          </a:p>
          <a:p>
            <a:pPr marL="342900" indent="-342900" algn="ctr"/>
            <a:endParaRPr lang="da-DK" sz="3200" b="1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Et kort tabt eller vist uforsætligt bliver et strafkort.</a:t>
            </a:r>
            <a:br>
              <a:rPr lang="da-DK" sz="3200" dirty="0"/>
            </a:br>
            <a:r>
              <a:rPr lang="da-DK" sz="3200" dirty="0"/>
              <a:t>Honnørkort bliver stort strafkort, alle andre kort bliver </a:t>
            </a:r>
            <a:r>
              <a:rPr lang="da-DK" sz="3200" b="1" dirty="0"/>
              <a:t>lille</a:t>
            </a:r>
            <a:r>
              <a:rPr lang="da-DK" sz="3200" dirty="0"/>
              <a:t> strafkort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b="1" dirty="0"/>
              <a:t>Lille</a:t>
            </a:r>
            <a:r>
              <a:rPr lang="da-DK" sz="3200" dirty="0"/>
              <a:t> strafkort  bliver </a:t>
            </a:r>
            <a:r>
              <a:rPr lang="da-DK" sz="3200" b="1" dirty="0"/>
              <a:t>stort</a:t>
            </a:r>
            <a:r>
              <a:rPr lang="da-DK" sz="3200" dirty="0"/>
              <a:t> strafkort hvis spilleren i forvejen har et  strafkort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b="1" dirty="0"/>
              <a:t>Lille</a:t>
            </a:r>
            <a:r>
              <a:rPr lang="da-DK" sz="3200" dirty="0"/>
              <a:t> strafkort skal spilles når enten farven spilles, eller når den fejlende skal spille ud eller ikke kan bekende.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Dog må spilleren altid bruge en honnør i strafkortets farve, i stedet for det </a:t>
            </a:r>
            <a:r>
              <a:rPr lang="da-DK" sz="3200" b="1" dirty="0"/>
              <a:t>lille </a:t>
            </a:r>
            <a:r>
              <a:rPr lang="da-DK" sz="3200" dirty="0"/>
              <a:t>strafkort. (en 10’er er en honnør)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4FA44DC-ED83-4116-8A90-5660FF47AB03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3087440" y="241355"/>
            <a:ext cx="7632848" cy="39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44" y="341580"/>
            <a:ext cx="1657350" cy="6572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boks 4"/>
          <p:cNvSpPr txBox="1"/>
          <p:nvPr/>
        </p:nvSpPr>
        <p:spPr>
          <a:xfrm>
            <a:off x="783184" y="1403648"/>
            <a:ext cx="12889432" cy="781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da-DK" dirty="0"/>
          </a:p>
          <a:p>
            <a:pPr marL="342900" indent="-342900" algn="ctr"/>
            <a:r>
              <a:rPr lang="da-DK" dirty="0"/>
              <a:t>	</a:t>
            </a:r>
            <a:r>
              <a:rPr lang="da-DK" sz="3200" b="1" dirty="0"/>
              <a:t>STRAFKORT  Par. 50 </a:t>
            </a:r>
          </a:p>
          <a:p>
            <a:pPr marL="342900" indent="-342900" algn="ctr"/>
            <a:r>
              <a:rPr lang="da-DK" sz="2800" b="1" dirty="0"/>
              <a:t>QUICK - Guide</a:t>
            </a:r>
          </a:p>
          <a:p>
            <a:pPr marL="342900" indent="-342900" algn="ctr"/>
            <a:endParaRPr lang="da-DK" sz="3200" b="1" dirty="0"/>
          </a:p>
          <a:p>
            <a:pPr marL="457200" indent="-457200">
              <a:buAutoNum type="arabicPeriod" startAt="6"/>
            </a:pPr>
            <a:r>
              <a:rPr lang="da-DK" sz="3200" dirty="0"/>
              <a:t>Et </a:t>
            </a:r>
            <a:r>
              <a:rPr lang="da-DK" sz="3200" b="1" dirty="0"/>
              <a:t>stort </a:t>
            </a:r>
            <a:r>
              <a:rPr lang="da-DK" sz="3200" dirty="0"/>
              <a:t>strafkort skal spilles når enten farven spilles, eller når den fejlende skal spille ud eller ikke kan bekende.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AutoNum type="arabicPeriod" startAt="6"/>
            </a:pPr>
            <a:r>
              <a:rPr lang="da-DK" sz="3200" dirty="0"/>
              <a:t>Modstander kan forlange eller forbyde at den fejlendes makker spiller ud i den farve som strafkortet har. Dette medfører at strafkortet må tages op på hånden.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AutoNum type="arabicPeriod" startAt="6"/>
            </a:pPr>
            <a:r>
              <a:rPr lang="da-DK" sz="3200" dirty="0"/>
              <a:t>Denne udspilsbegrænsning gælder så længe modspilleren er ”inde”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AutoNum type="arabicPeriod" startAt="6"/>
            </a:pPr>
            <a:r>
              <a:rPr lang="da-DK" sz="3200" dirty="0"/>
              <a:t>Strafkortet forbliver strafkort dersom modspiller ikke kræver </a:t>
            </a:r>
            <a:r>
              <a:rPr lang="da-DK" sz="3200" dirty="0" err="1"/>
              <a:t>udspilsbegræns-ninger</a:t>
            </a:r>
            <a:endParaRPr lang="da-DK" sz="3200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91500D3-F17E-44A7-9154-EFEE7A231402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3087440" y="241355"/>
            <a:ext cx="7632848" cy="39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52" y="136079"/>
            <a:ext cx="1657350" cy="6572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boks 4"/>
          <p:cNvSpPr txBox="1"/>
          <p:nvPr/>
        </p:nvSpPr>
        <p:spPr>
          <a:xfrm>
            <a:off x="783184" y="1347976"/>
            <a:ext cx="1296144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endParaRPr lang="da-DK" sz="3200" b="1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Foreligger der en kulørsvigt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Er </a:t>
            </a:r>
            <a:r>
              <a:rPr lang="da-DK" sz="3200" dirty="0" err="1"/>
              <a:t>kulørsvigten</a:t>
            </a:r>
            <a:r>
              <a:rPr lang="da-DK" sz="3200" dirty="0"/>
              <a:t> etableret (har den fejlende side spillet ud/til næste stik)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Hvis ikke, rettes kulørsvigtet, og det ”forkerte” kort bliver strafkort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Hvis etableret, og den fejlende </a:t>
            </a:r>
            <a:r>
              <a:rPr lang="da-DK" sz="3200" b="1" dirty="0"/>
              <a:t>SPILLER</a:t>
            </a:r>
            <a:r>
              <a:rPr lang="da-DK" sz="3200" dirty="0"/>
              <a:t> vandt det stik hvor </a:t>
            </a:r>
            <a:r>
              <a:rPr lang="da-DK" sz="3200" dirty="0" err="1"/>
              <a:t>kulørsvigten</a:t>
            </a:r>
            <a:r>
              <a:rPr lang="da-DK" sz="3200" dirty="0"/>
              <a:t> skete, overføres dette til modparten, samtidig med et af de eventuelle EFTERFØLGENDE stik som den fejlende </a:t>
            </a:r>
            <a:r>
              <a:rPr lang="da-DK" sz="3200" b="1" dirty="0"/>
              <a:t>SIDE</a:t>
            </a:r>
            <a:r>
              <a:rPr lang="da-DK" sz="3200" dirty="0"/>
              <a:t> vandt.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Hvis den fejlende </a:t>
            </a:r>
            <a:r>
              <a:rPr lang="da-DK" sz="3200" b="1" dirty="0"/>
              <a:t>SPILLER</a:t>
            </a:r>
            <a:r>
              <a:rPr lang="da-DK" sz="3200" dirty="0"/>
              <a:t> ikke vandt det stik hvor </a:t>
            </a:r>
            <a:r>
              <a:rPr lang="da-DK" sz="3200" dirty="0" err="1"/>
              <a:t>kulørsvigten</a:t>
            </a:r>
            <a:r>
              <a:rPr lang="da-DK" sz="3200" dirty="0"/>
              <a:t> skete, overføres et af de eventuelt efterfølgende stik som den fejlende </a:t>
            </a:r>
            <a:r>
              <a:rPr lang="da-DK" sz="3200" b="1" dirty="0"/>
              <a:t>SIDE</a:t>
            </a:r>
            <a:r>
              <a:rPr lang="da-DK" sz="3200" dirty="0"/>
              <a:t> vandt.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Hvis den fejlende side ikke vinder efterfølgende stik, overføres det stik hvor </a:t>
            </a:r>
            <a:r>
              <a:rPr lang="da-DK" sz="3200" dirty="0" err="1"/>
              <a:t>kulørsvigten</a:t>
            </a:r>
            <a:r>
              <a:rPr lang="da-DK" sz="3200" dirty="0"/>
              <a:t> skete, dersom den fejlende </a:t>
            </a:r>
            <a:r>
              <a:rPr lang="da-DK" sz="3200" b="1" dirty="0"/>
              <a:t>side</a:t>
            </a:r>
            <a:r>
              <a:rPr lang="da-DK" sz="3200" dirty="0"/>
              <a:t> vandt dette</a:t>
            </a:r>
          </a:p>
        </p:txBody>
      </p:sp>
      <p:sp>
        <p:nvSpPr>
          <p:cNvPr id="6" name="Tekstboks 5"/>
          <p:cNvSpPr txBox="1"/>
          <p:nvPr/>
        </p:nvSpPr>
        <p:spPr>
          <a:xfrm>
            <a:off x="1647280" y="1187627"/>
            <a:ext cx="10081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a-DK" dirty="0"/>
              <a:t>	</a:t>
            </a:r>
            <a:r>
              <a:rPr lang="da-DK" sz="3200" b="1" dirty="0"/>
              <a:t>KULØRSVIGT   </a:t>
            </a:r>
            <a:r>
              <a:rPr lang="da-DK" sz="2400" b="1" dirty="0"/>
              <a:t>par. 61,62,63 og 64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6B5740CD-951D-438F-9CD6-842C6FC36A42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3087440" y="241355"/>
            <a:ext cx="7632848" cy="39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8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76" y="253522"/>
            <a:ext cx="1657350" cy="6572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boks 4"/>
          <p:cNvSpPr txBox="1"/>
          <p:nvPr/>
        </p:nvSpPr>
        <p:spPr>
          <a:xfrm>
            <a:off x="1512489" y="943402"/>
            <a:ext cx="11916741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da-DK" dirty="0"/>
              <a:t>	</a:t>
            </a:r>
            <a:r>
              <a:rPr lang="da-DK" sz="3200" b="1" dirty="0"/>
              <a:t>UDSPIL u/f TUR par 54,(55) </a:t>
            </a:r>
          </a:p>
          <a:p>
            <a:pPr marL="342900" indent="-342900" algn="ctr"/>
            <a:endParaRPr lang="da-DK" sz="3200" b="1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Åbningsudspil fra forkert hånd kan altid accepteres af MTV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Hvis MTV spiller til udspillet er åbnings-udspillet accepteret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Spilfører han acceptere udspil, og vælge enten at blot spille videre, eller vælge at makker spiller kontrakten, og dermed lægger egne kort som blind makker.</a:t>
            </a:r>
          </a:p>
          <a:p>
            <a:pPr marL="457200" indent="-457200">
              <a:buFont typeface="+mj-lt"/>
              <a:buAutoNum type="arabicPeriod"/>
            </a:pP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Spilfører kan også forlange at få udspil fra rigtig hånd, og derved bliver det forkert udspillede kort et strafkort.</a:t>
            </a:r>
          </a:p>
          <a:p>
            <a:pPr marL="457200" indent="-457200">
              <a:buFont typeface="+mj-lt"/>
              <a:buAutoNum type="arabicPeriod"/>
            </a:pP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Herefter bruges regler for stort strafkort.</a:t>
            </a:r>
          </a:p>
          <a:p>
            <a:pPr marL="457200" indent="-457200">
              <a:buFont typeface="+mj-lt"/>
              <a:buAutoNum type="arabicPeriod"/>
            </a:pP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Husk altid at forklare alle muligheder for spilfører.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BD457F2-7254-497D-A2C4-AA9CA8BD6468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3087440" y="241355"/>
            <a:ext cx="7632848" cy="39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36" y="229803"/>
            <a:ext cx="1657350" cy="6572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boks 4"/>
          <p:cNvSpPr txBox="1"/>
          <p:nvPr/>
        </p:nvSpPr>
        <p:spPr>
          <a:xfrm>
            <a:off x="1215232" y="1475657"/>
            <a:ext cx="10945216" cy="105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da-DK" dirty="0"/>
          </a:p>
          <a:p>
            <a:pPr marL="342900" indent="-342900" algn="ctr"/>
            <a:r>
              <a:rPr lang="da-DK" dirty="0"/>
              <a:t>	</a:t>
            </a:r>
            <a:r>
              <a:rPr lang="da-DK" sz="3200" b="1" dirty="0"/>
              <a:t>AFSLUTNING</a:t>
            </a:r>
          </a:p>
          <a:p>
            <a:pPr marL="342900" indent="-342900" algn="ctr"/>
            <a:endParaRPr lang="da-DK" sz="3200" b="1" dirty="0"/>
          </a:p>
          <a:p>
            <a:pPr marL="342900" indent="-342900" algn="ctr"/>
            <a:r>
              <a:rPr lang="da-DK" sz="3200" dirty="0"/>
              <a:t>Er der yderligere spørgsmål eller uklarheder til de områder der er blevet gennemgået ?</a:t>
            </a:r>
          </a:p>
          <a:p>
            <a:pPr marL="342900" indent="-342900" algn="ctr"/>
            <a:endParaRPr lang="da-DK" sz="3200" dirty="0"/>
          </a:p>
          <a:p>
            <a:pPr marL="342900" indent="-342900" algn="ctr"/>
            <a:r>
              <a:rPr lang="da-DK" sz="3200" dirty="0"/>
              <a:t>Har gennemgangen og opgaverne været tilstrækkelige til at belyse  emnerne?</a:t>
            </a:r>
          </a:p>
          <a:p>
            <a:pPr marL="342900" indent="-342900" algn="ctr"/>
            <a:endParaRPr lang="da-DK" sz="3200" dirty="0"/>
          </a:p>
          <a:p>
            <a:pPr marL="342900" indent="-342900" algn="ctr"/>
            <a:r>
              <a:rPr lang="da-DK" sz="3200" dirty="0"/>
              <a:t>Har kurset bidraget tilstrækkeligt til at øve/ træne i at agere som turneringsleder ?</a:t>
            </a:r>
          </a:p>
          <a:p>
            <a:pPr marL="342900" indent="-342900" algn="ctr"/>
            <a:endParaRPr lang="da-DK" sz="2400" dirty="0"/>
          </a:p>
          <a:p>
            <a:pPr marL="342900" indent="-342900" algn="ctr"/>
            <a:r>
              <a:rPr lang="da-DK" sz="6000" b="1" dirty="0"/>
              <a:t>TAK FOR I DAG !!</a:t>
            </a:r>
          </a:p>
          <a:p>
            <a:pPr marL="342900" indent="-342900" algn="ctr"/>
            <a:endParaRPr lang="da-DK" sz="6000" dirty="0"/>
          </a:p>
          <a:p>
            <a:pPr marL="342900" indent="-342900" algn="ctr"/>
            <a:endParaRPr lang="da-DK" sz="2400" dirty="0"/>
          </a:p>
          <a:p>
            <a:pPr marL="342900" indent="-342900" algn="ctr"/>
            <a:endParaRPr lang="da-DK" sz="2400" dirty="0"/>
          </a:p>
          <a:p>
            <a:pPr marL="342900" indent="-342900" algn="ctr"/>
            <a:endParaRPr lang="da-DK" sz="2400" dirty="0"/>
          </a:p>
          <a:p>
            <a:pPr marL="342900" indent="-342900">
              <a:buFont typeface="+mj-lt"/>
              <a:buAutoNum type="arabicPeriod"/>
            </a:pPr>
            <a:endParaRPr lang="da-DK" sz="2000" dirty="0"/>
          </a:p>
          <a:p>
            <a:pPr marL="342900" indent="-342900">
              <a:buFont typeface="+mj-lt"/>
              <a:buAutoNum type="arabicPeriod"/>
            </a:pPr>
            <a:endParaRPr lang="da-DK" dirty="0"/>
          </a:p>
          <a:p>
            <a:pPr marL="342900" indent="-342900">
              <a:buFont typeface="+mj-lt"/>
              <a:buAutoNum type="arabicPeriod"/>
            </a:pPr>
            <a:endParaRPr lang="da-DK" dirty="0"/>
          </a:p>
          <a:p>
            <a:pPr marL="342900" indent="-342900">
              <a:buFont typeface="+mj-lt"/>
              <a:buAutoNum type="arabicPeriod"/>
            </a:pPr>
            <a:endParaRPr lang="da-DK" dirty="0"/>
          </a:p>
          <a:p>
            <a:pPr marL="342900" indent="-342900">
              <a:buFont typeface="+mj-lt"/>
              <a:buAutoNum type="arabicPeriod"/>
            </a:pPr>
            <a:endParaRPr lang="da-DK" dirty="0"/>
          </a:p>
          <a:p>
            <a:pPr marL="342900" indent="-342900">
              <a:buFont typeface="+mj-lt"/>
              <a:buAutoNum type="arabicPeriod"/>
            </a:pPr>
            <a:endParaRPr lang="da-DK" dirty="0"/>
          </a:p>
          <a:p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95563CA-1557-4090-9F5B-7EDC90134F0B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3087440" y="241355"/>
            <a:ext cx="7632848" cy="39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01" y="755576"/>
            <a:ext cx="3928533" cy="15578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felt 1"/>
          <p:cNvSpPr txBox="1"/>
          <p:nvPr/>
        </p:nvSpPr>
        <p:spPr>
          <a:xfrm>
            <a:off x="1910754" y="3968236"/>
            <a:ext cx="800674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6000" b="1" dirty="0"/>
              <a:t>KURSUS</a:t>
            </a:r>
          </a:p>
          <a:p>
            <a:pPr algn="ctr"/>
            <a:r>
              <a:rPr lang="da-DK" sz="6000" b="1" dirty="0"/>
              <a:t>For</a:t>
            </a:r>
          </a:p>
          <a:p>
            <a:pPr algn="ctr"/>
            <a:r>
              <a:rPr lang="da-DK" sz="6000" b="1" dirty="0"/>
              <a:t>TURNERINGSLEDERE</a:t>
            </a:r>
          </a:p>
          <a:p>
            <a:pPr algn="ctr"/>
            <a:endParaRPr lang="da-DK" sz="6000" b="1" dirty="0"/>
          </a:p>
          <a:p>
            <a:pPr algn="ctr"/>
            <a:r>
              <a:rPr lang="da-DK" sz="6000" b="1" dirty="0"/>
              <a:t>03. Februar, 2019</a:t>
            </a:r>
          </a:p>
          <a:p>
            <a:endParaRPr lang="da-DK" sz="6000" b="1" dirty="0"/>
          </a:p>
        </p:txBody>
      </p:sp>
      <p:sp>
        <p:nvSpPr>
          <p:cNvPr id="5" name="Tekstfelt 5">
            <a:extLst>
              <a:ext uri="{FF2B5EF4-FFF2-40B4-BE49-F238E27FC236}">
                <a16:creationId xmlns:a16="http://schemas.microsoft.com/office/drawing/2014/main" id="{F7094A48-D1AE-4888-89F2-3A4B1AC3FD36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4455592" y="1259632"/>
            <a:ext cx="8208912" cy="105381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91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20" y="277829"/>
            <a:ext cx="3928533" cy="15578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felt 5">
            <a:extLst>
              <a:ext uri="{FF2B5EF4-FFF2-40B4-BE49-F238E27FC236}">
                <a16:creationId xmlns:a16="http://schemas.microsoft.com/office/drawing/2014/main" id="{F7094A48-D1AE-4888-89F2-3A4B1AC3FD36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4527600" y="752591"/>
            <a:ext cx="8208912" cy="105381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E5E2DBC4-78B4-4F33-A12D-9BE439492B40}"/>
              </a:ext>
            </a:extLst>
          </p:cNvPr>
          <p:cNvSpPr txBox="1"/>
          <p:nvPr/>
        </p:nvSpPr>
        <p:spPr>
          <a:xfrm>
            <a:off x="1647280" y="2195736"/>
            <a:ext cx="878497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/>
            <a:r>
              <a:rPr lang="da-DK" sz="5400" b="1" dirty="0"/>
              <a:t>Indhold modul 1 + 2</a:t>
            </a:r>
            <a:br>
              <a:rPr lang="da-DK" sz="5400" b="1" dirty="0"/>
            </a:br>
            <a:r>
              <a:rPr lang="da-DK" sz="4000" dirty="0"/>
              <a:t>Kulørsvigt</a:t>
            </a:r>
            <a:br>
              <a:rPr lang="da-DK" sz="4000" dirty="0"/>
            </a:br>
            <a:r>
              <a:rPr lang="da-DK" sz="4000" dirty="0"/>
              <a:t>Strafkort</a:t>
            </a:r>
            <a:br>
              <a:rPr lang="da-DK" sz="4000" dirty="0"/>
            </a:br>
            <a:r>
              <a:rPr lang="da-DK" sz="4000" dirty="0"/>
              <a:t>Udspil udenfor tur</a:t>
            </a:r>
          </a:p>
          <a:p>
            <a:pPr marL="342900" lvl="0" indent="-342900" algn="ctr"/>
            <a:endParaRPr lang="da-DK" sz="4000" dirty="0"/>
          </a:p>
          <a:p>
            <a:pPr algn="ctr"/>
            <a:r>
              <a:rPr lang="da-DK" sz="5400" b="1" dirty="0"/>
              <a:t>Indhold modul 2</a:t>
            </a:r>
            <a:br>
              <a:rPr lang="da-DK" sz="4000" dirty="0"/>
            </a:br>
            <a:r>
              <a:rPr lang="da-DK" sz="4000" dirty="0"/>
              <a:t> Ubeføjede oplysninger</a:t>
            </a:r>
          </a:p>
          <a:p>
            <a:pPr algn="ctr"/>
            <a:r>
              <a:rPr lang="da-DK" sz="4000" dirty="0"/>
              <a:t>Melding uden for tur</a:t>
            </a:r>
            <a:br>
              <a:rPr lang="da-DK" sz="4000" dirty="0"/>
            </a:br>
            <a:r>
              <a:rPr lang="da-DK" sz="4000" dirty="0"/>
              <a:t>Utilstrækkeligt bud</a:t>
            </a:r>
            <a:br>
              <a:rPr lang="da-DK" sz="4000" dirty="0"/>
            </a:br>
            <a:r>
              <a:rPr lang="da-DK" sz="4000" dirty="0"/>
              <a:t>Ændring af melding</a:t>
            </a:r>
          </a:p>
          <a:p>
            <a:r>
              <a:rPr lang="da-DK" sz="4000" b="1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590993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20" y="277829"/>
            <a:ext cx="3928533" cy="15578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felt 5">
            <a:extLst>
              <a:ext uri="{FF2B5EF4-FFF2-40B4-BE49-F238E27FC236}">
                <a16:creationId xmlns:a16="http://schemas.microsoft.com/office/drawing/2014/main" id="{F7094A48-D1AE-4888-89F2-3A4B1AC3FD36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4527600" y="752591"/>
            <a:ext cx="8208912" cy="105381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CFC508F7-DDC9-4BEE-A022-9755DB5A6E0D}"/>
              </a:ext>
            </a:extLst>
          </p:cNvPr>
          <p:cNvSpPr/>
          <p:nvPr/>
        </p:nvSpPr>
        <p:spPr>
          <a:xfrm>
            <a:off x="1359248" y="2339753"/>
            <a:ext cx="113772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da-DK" sz="3600" b="1" dirty="0"/>
              <a:t>Turneringslederens 5 første bud !</a:t>
            </a:r>
          </a:p>
          <a:p>
            <a:pPr lvl="0"/>
            <a:endParaRPr lang="da-DK" sz="3600" dirty="0"/>
          </a:p>
          <a:p>
            <a:pPr marL="342900" lvl="0" indent="-342900">
              <a:buFont typeface="+mj-lt"/>
              <a:buAutoNum type="arabicPeriod"/>
            </a:pPr>
            <a:r>
              <a:rPr lang="da-DK" sz="3600" dirty="0"/>
              <a:t>Reager straks på et tilkald 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3600" dirty="0"/>
              <a:t>Optræd altid høfligt og interesseret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3600" dirty="0"/>
              <a:t>Vær tålmodig overfor nye spillere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3600" dirty="0"/>
              <a:t>Udtryk aldrig egne meninger og holdninger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3600" dirty="0"/>
              <a:t>Medbring altid lovbogen</a:t>
            </a:r>
          </a:p>
        </p:txBody>
      </p:sp>
    </p:spTree>
    <p:extLst>
      <p:ext uri="{BB962C8B-B14F-4D97-AF65-F5344CB8AC3E}">
        <p14:creationId xmlns:p14="http://schemas.microsoft.com/office/powerpoint/2010/main" val="1867297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20" y="277829"/>
            <a:ext cx="3928533" cy="15578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felt 5">
            <a:extLst>
              <a:ext uri="{FF2B5EF4-FFF2-40B4-BE49-F238E27FC236}">
                <a16:creationId xmlns:a16="http://schemas.microsoft.com/office/drawing/2014/main" id="{F7094A48-D1AE-4888-89F2-3A4B1AC3FD36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4527600" y="752591"/>
            <a:ext cx="8208912" cy="105381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C11A50E4-C5B5-469C-BB2B-2DA8C5F634C2}"/>
              </a:ext>
            </a:extLst>
          </p:cNvPr>
          <p:cNvSpPr/>
          <p:nvPr/>
        </p:nvSpPr>
        <p:spPr>
          <a:xfrm>
            <a:off x="1359248" y="1979712"/>
            <a:ext cx="118093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da-DK" sz="3200" b="1" dirty="0"/>
              <a:t>Turneringslederens 5 næste bud (ved bordet)</a:t>
            </a:r>
            <a:br>
              <a:rPr lang="da-DK" sz="3200" b="1" dirty="0"/>
            </a:br>
            <a:endParaRPr lang="da-DK" sz="3200" b="1" dirty="0"/>
          </a:p>
          <a:p>
            <a:pPr marL="342900" indent="-342900">
              <a:buFont typeface="+mj-lt"/>
              <a:buAutoNum type="arabicPeriod"/>
            </a:pPr>
            <a:r>
              <a:rPr lang="da-DK" sz="3200" dirty="0"/>
              <a:t>Start altid med at afklare hvem der har kaldt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3200" dirty="0"/>
              <a:t>Opnå enighed om det faktiske forløb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3200" dirty="0"/>
              <a:t>Bestem om spillet skal fortsættes, eller om der skal </a:t>
            </a:r>
            <a:br>
              <a:rPr lang="da-DK" sz="3200" dirty="0"/>
            </a:br>
            <a:r>
              <a:rPr lang="da-DK" sz="3200" dirty="0"/>
              <a:t>træffes afgørelse på stedet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3200" dirty="0"/>
              <a:t>Forklar afgørelsen for spillerne, helst med reference</a:t>
            </a:r>
            <a:br>
              <a:rPr lang="da-DK" sz="3200" dirty="0"/>
            </a:br>
            <a:r>
              <a:rPr lang="da-DK" sz="3200" dirty="0"/>
              <a:t>til paragraffen i Lovbogen og vis aldrig usikkerhed.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3200" dirty="0"/>
              <a:t>Vær sikker på at spillerne forstår hvilken hændelse</a:t>
            </a:r>
            <a:br>
              <a:rPr lang="da-DK" sz="3200" dirty="0"/>
            </a:br>
            <a:r>
              <a:rPr lang="da-DK" sz="3200" dirty="0"/>
              <a:t>eller begrundelse der ligger til grund for afgørelsen.</a:t>
            </a:r>
          </a:p>
          <a:p>
            <a:pPr marL="342900" indent="-342900">
              <a:buFont typeface="+mj-lt"/>
              <a:buAutoNum type="arabicPeriod"/>
            </a:pPr>
            <a:endParaRPr lang="da-DK" sz="2800" dirty="0"/>
          </a:p>
          <a:p>
            <a:pPr marL="342900" indent="-342900">
              <a:buFont typeface="+mj-lt"/>
              <a:buAutoNum type="arabicPeriod"/>
            </a:pPr>
            <a:endParaRPr lang="da-DK" sz="2800" dirty="0"/>
          </a:p>
          <a:p>
            <a:pPr marL="342900" indent="-342900"/>
            <a:r>
              <a:rPr lang="da-DK" sz="2800" dirty="0"/>
              <a:t>	</a:t>
            </a:r>
            <a:r>
              <a:rPr lang="da-DK" sz="2800" b="1" dirty="0"/>
              <a:t>HVIS DU ER DET MINDSTE I TVIVL OM DIN AFGØRELSE, SKAL DU ALTID SIKRE DIG, EVENTUELT VED AT KONTAKTE EN KOLLEGA.</a:t>
            </a:r>
            <a:br>
              <a:rPr lang="da-DK" sz="2800" dirty="0"/>
            </a:b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94755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80" y="323528"/>
            <a:ext cx="2052811" cy="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boks 4"/>
          <p:cNvSpPr txBox="1"/>
          <p:nvPr/>
        </p:nvSpPr>
        <p:spPr>
          <a:xfrm>
            <a:off x="1431256" y="1326475"/>
            <a:ext cx="12385376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da-DK" dirty="0"/>
          </a:p>
          <a:p>
            <a:pPr marL="342900" indent="-342900" algn="ctr"/>
            <a:r>
              <a:rPr lang="da-DK" dirty="0"/>
              <a:t>	</a:t>
            </a:r>
            <a:r>
              <a:rPr lang="da-DK" sz="3600" b="1" dirty="0"/>
              <a:t>ÆNDRING AF MELDING Par. 25 </a:t>
            </a:r>
          </a:p>
          <a:p>
            <a:pPr marL="342900" indent="-342900" algn="ctr"/>
            <a:r>
              <a:rPr lang="da-DK" sz="3200" b="1" dirty="0"/>
              <a:t>QUICK - Guide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Hvis en spiller afgiver en uagtsom melding, kan denne rettes</a:t>
            </a:r>
            <a:br>
              <a:rPr lang="da-DK" sz="3200" dirty="0"/>
            </a:br>
            <a:r>
              <a:rPr lang="da-DK" sz="3200" dirty="0"/>
              <a:t>indtil spillerens makker har meldt.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Det er turneringslederens afgørelse, om hvorvidt der er tale</a:t>
            </a:r>
            <a:br>
              <a:rPr lang="da-DK" sz="3200" dirty="0"/>
            </a:br>
            <a:r>
              <a:rPr lang="da-DK" sz="3200" dirty="0"/>
              <a:t>om en uagtsom melding. Brug logiske regler. Se hånden.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Hvis der er tale om at spilleren har ændret mening, kan </a:t>
            </a:r>
            <a:br>
              <a:rPr lang="da-DK" sz="3200" dirty="0"/>
            </a:br>
            <a:r>
              <a:rPr lang="da-DK" sz="3200" dirty="0"/>
              <a:t>ændringen kun tillades dersom MTV godkender dette.</a:t>
            </a:r>
            <a:br>
              <a:rPr lang="da-DK" sz="3200" dirty="0"/>
            </a:br>
            <a:r>
              <a:rPr lang="da-DK" sz="3200" dirty="0"/>
              <a:t>Hvis MTV blot melder videre, opfattes dette som accept.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Hvis ændringen ikke godkendes af MTV, skal denne tilbagetages, og både par 26 og par 16 kan komme på tale.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4FA44DC-ED83-4116-8A90-5660FF47AB03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3087440" y="241355"/>
            <a:ext cx="7632848" cy="39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4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01" y="755576"/>
            <a:ext cx="3928533" cy="15578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felt 1"/>
          <p:cNvSpPr txBox="1"/>
          <p:nvPr/>
        </p:nvSpPr>
        <p:spPr>
          <a:xfrm>
            <a:off x="-296936" y="2555776"/>
            <a:ext cx="1382553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6000" b="1" dirty="0"/>
              <a:t>PRÆSENTATION AF DELTAGERE</a:t>
            </a:r>
          </a:p>
          <a:p>
            <a:pPr algn="ctr"/>
            <a:endParaRPr lang="da-DK" sz="4000" b="1" dirty="0"/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da-DK" sz="4000" b="1" dirty="0"/>
              <a:t>HVOR KOMMER DU FRA ?</a:t>
            </a:r>
            <a:br>
              <a:rPr lang="da-DK" sz="4000" b="1" dirty="0"/>
            </a:br>
            <a:endParaRPr lang="da-DK" sz="4000" b="1" dirty="0"/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da-DK" sz="4000" b="1" dirty="0"/>
              <a:t>HVOR LÆNGE HAR DU SPILLET ?</a:t>
            </a:r>
            <a:br>
              <a:rPr lang="da-DK" sz="4000" b="1" dirty="0"/>
            </a:br>
            <a:endParaRPr lang="da-DK" sz="4000" b="1" dirty="0"/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da-DK" sz="4000" b="1" dirty="0"/>
              <a:t>HAR DU PRØVET AT DØMME FØR ?</a:t>
            </a:r>
            <a:br>
              <a:rPr lang="da-DK" sz="4000" b="1" dirty="0"/>
            </a:br>
            <a:endParaRPr lang="da-DK" sz="4000" b="1" dirty="0"/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da-DK" sz="4000" b="1" dirty="0"/>
              <a:t>SKAL DU HJEM OG VÆRE TURNERINGSLEDER ?</a:t>
            </a:r>
          </a:p>
          <a:p>
            <a:endParaRPr lang="da-DK" sz="6000" b="1" dirty="0"/>
          </a:p>
        </p:txBody>
      </p:sp>
      <p:sp>
        <p:nvSpPr>
          <p:cNvPr id="5" name="Tekstfelt 5">
            <a:extLst>
              <a:ext uri="{FF2B5EF4-FFF2-40B4-BE49-F238E27FC236}">
                <a16:creationId xmlns:a16="http://schemas.microsoft.com/office/drawing/2014/main" id="{F7094A48-D1AE-4888-89F2-3A4B1AC3FD36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4455592" y="1259632"/>
            <a:ext cx="8208912" cy="105381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610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80" y="323528"/>
            <a:ext cx="2052811" cy="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boks 4"/>
          <p:cNvSpPr txBox="1"/>
          <p:nvPr/>
        </p:nvSpPr>
        <p:spPr>
          <a:xfrm>
            <a:off x="1431256" y="1326475"/>
            <a:ext cx="12385376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da-DK" dirty="0"/>
          </a:p>
          <a:p>
            <a:pPr marL="342900" indent="-342900" algn="ctr"/>
            <a:r>
              <a:rPr lang="da-DK" dirty="0"/>
              <a:t>	</a:t>
            </a:r>
            <a:r>
              <a:rPr lang="da-DK" sz="3600" b="1" dirty="0"/>
              <a:t>TILBAGETAGET MELDING Par. 26 og 16 </a:t>
            </a:r>
          </a:p>
          <a:p>
            <a:pPr marL="342900" indent="-342900" algn="ctr"/>
            <a:r>
              <a:rPr lang="da-DK" sz="3200" b="1" dirty="0"/>
              <a:t>QUICK – Guide</a:t>
            </a:r>
          </a:p>
          <a:p>
            <a:pPr marL="342900" indent="-342900" algn="ctr"/>
            <a:endParaRPr lang="da-DK" sz="3200" b="1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Par 26, udspilsbegrænsning kommer på tale efter </a:t>
            </a:r>
            <a:r>
              <a:rPr lang="da-DK" sz="3200" dirty="0" err="1"/>
              <a:t>tilbagetaget</a:t>
            </a:r>
            <a:br>
              <a:rPr lang="da-DK" sz="3200" dirty="0"/>
            </a:br>
            <a:r>
              <a:rPr lang="da-DK" sz="3200" dirty="0"/>
              <a:t>melding, og betyder at dersom spilleren med den tilbagetagne</a:t>
            </a:r>
            <a:br>
              <a:rPr lang="da-DK" sz="3200" dirty="0"/>
            </a:br>
            <a:r>
              <a:rPr lang="da-DK" sz="3200" dirty="0"/>
              <a:t>melding skal spille ud, må spilfører forbyde udspil af en farve</a:t>
            </a:r>
            <a:br>
              <a:rPr lang="da-DK" sz="3200" dirty="0"/>
            </a:br>
            <a:r>
              <a:rPr lang="da-DK" sz="3200" dirty="0"/>
              <a:t>der ikke er vist i det lovlige meldeforløb.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Den tilbagetagne melding kan medføre at der er afgivet en</a:t>
            </a:r>
            <a:br>
              <a:rPr lang="da-DK" sz="3200" dirty="0"/>
            </a:br>
            <a:r>
              <a:rPr lang="da-DK" sz="3200" dirty="0"/>
              <a:t>ubeføjet oplysning, der derfor skal behandles efter par 16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Hvis der gives tilladelse til ændring af melding, efter MTV har meldt, må MTV ændre sin melding.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4FA44DC-ED83-4116-8A90-5660FF47AB03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3087440" y="241355"/>
            <a:ext cx="7632848" cy="39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49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80" y="323528"/>
            <a:ext cx="2052811" cy="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boks 4"/>
          <p:cNvSpPr txBox="1"/>
          <p:nvPr/>
        </p:nvSpPr>
        <p:spPr>
          <a:xfrm>
            <a:off x="1431256" y="1326475"/>
            <a:ext cx="13393488" cy="781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da-DK" dirty="0"/>
          </a:p>
          <a:p>
            <a:pPr marL="342900" indent="-342900" algn="ctr"/>
            <a:r>
              <a:rPr lang="da-DK" dirty="0"/>
              <a:t>	</a:t>
            </a:r>
            <a:r>
              <a:rPr lang="da-DK" sz="3600" b="1" dirty="0"/>
              <a:t>UTILSTRÆKKELIG BUD  Par. 27 </a:t>
            </a:r>
          </a:p>
          <a:p>
            <a:pPr marL="342900" indent="-342900" algn="ctr"/>
            <a:r>
              <a:rPr lang="da-DK" sz="3200" b="1" dirty="0"/>
              <a:t>QUICK – Guide</a:t>
            </a:r>
          </a:p>
          <a:p>
            <a:pPr marL="342900" indent="-342900" algn="ctr"/>
            <a:endParaRPr lang="da-DK" sz="3200" b="1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Hvis et bud er utilstrækkeligt, kan dette accepteres af MTV.</a:t>
            </a:r>
            <a:br>
              <a:rPr lang="da-DK" sz="3200" dirty="0"/>
            </a:br>
            <a:r>
              <a:rPr lang="da-DK" sz="3200" dirty="0"/>
              <a:t>Hvis MTV melder efter det utilstrækkelige bud, er </a:t>
            </a:r>
            <a:r>
              <a:rPr lang="da-DK" sz="3200" dirty="0" err="1"/>
              <a:t>bud’et</a:t>
            </a:r>
            <a:r>
              <a:rPr lang="da-DK" sz="3200" dirty="0"/>
              <a:t> accepteret.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Hvis det utilstrækkelige bud rettes til laveste tilstrækkelige </a:t>
            </a:r>
            <a:br>
              <a:rPr lang="da-DK" sz="3200" dirty="0"/>
            </a:br>
            <a:r>
              <a:rPr lang="da-DK" sz="3200" dirty="0"/>
              <a:t>bud, med samme betydning, fortsættes meldeforløbet.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 </a:t>
            </a:r>
            <a:r>
              <a:rPr lang="da-DK" sz="3200" i="1" dirty="0"/>
              <a:t>Her anvendes den ”nye” par 23.</a:t>
            </a:r>
            <a:br>
              <a:rPr lang="da-DK" sz="3200" i="1" dirty="0"/>
            </a:br>
            <a:endParaRPr lang="da-DK" sz="3200" i="1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Hvis bud rettes til en ikke tilsvarende melding eller pas, skal makker sige pas resten af meldeforløbet.</a:t>
            </a:r>
            <a:br>
              <a:rPr lang="da-DK" sz="3200" dirty="0"/>
            </a:br>
            <a:endParaRPr lang="da-DK" sz="3200" dirty="0"/>
          </a:p>
          <a:p>
            <a:pPr marL="457200" indent="-457200">
              <a:buFont typeface="+mj-lt"/>
              <a:buAutoNum type="arabicPeriod"/>
            </a:pPr>
            <a:r>
              <a:rPr lang="da-DK" sz="3200" dirty="0"/>
              <a:t>Hvis den ikke fejlende side har lidt skade, justeres scoren.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4FA44DC-ED83-4116-8A90-5660FF47AB03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3087440" y="241355"/>
            <a:ext cx="7632848" cy="39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20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80" y="323528"/>
            <a:ext cx="2052811" cy="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boks 4"/>
          <p:cNvSpPr txBox="1"/>
          <p:nvPr/>
        </p:nvSpPr>
        <p:spPr>
          <a:xfrm>
            <a:off x="1431256" y="1326475"/>
            <a:ext cx="133934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da-DK" dirty="0"/>
          </a:p>
          <a:p>
            <a:pPr marL="342900" indent="-342900" algn="ctr"/>
            <a:endParaRPr lang="da-DK" sz="3200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4FA44DC-ED83-4116-8A90-5660FF47AB03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3087440" y="241355"/>
            <a:ext cx="7632848" cy="39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1316528E-C91D-48E5-82E5-A20D194F1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417900"/>
              </p:ext>
            </p:extLst>
          </p:nvPr>
        </p:nvGraphicFramePr>
        <p:xfrm>
          <a:off x="602580" y="1326476"/>
          <a:ext cx="13142044" cy="7673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8823">
                  <a:extLst>
                    <a:ext uri="{9D8B030D-6E8A-4147-A177-3AD203B41FA5}">
                      <a16:colId xmlns:a16="http://schemas.microsoft.com/office/drawing/2014/main" val="2901834192"/>
                    </a:ext>
                  </a:extLst>
                </a:gridCol>
                <a:gridCol w="4096113">
                  <a:extLst>
                    <a:ext uri="{9D8B030D-6E8A-4147-A177-3AD203B41FA5}">
                      <a16:colId xmlns:a16="http://schemas.microsoft.com/office/drawing/2014/main" val="94343360"/>
                    </a:ext>
                  </a:extLst>
                </a:gridCol>
                <a:gridCol w="4048554">
                  <a:extLst>
                    <a:ext uri="{9D8B030D-6E8A-4147-A177-3AD203B41FA5}">
                      <a16:colId xmlns:a16="http://schemas.microsoft.com/office/drawing/2014/main" val="2973211150"/>
                    </a:ext>
                  </a:extLst>
                </a:gridCol>
                <a:gridCol w="4048554">
                  <a:extLst>
                    <a:ext uri="{9D8B030D-6E8A-4147-A177-3AD203B41FA5}">
                      <a16:colId xmlns:a16="http://schemas.microsoft.com/office/drawing/2014/main" val="2379921173"/>
                    </a:ext>
                  </a:extLst>
                </a:gridCol>
              </a:tblGrid>
              <a:tr h="795446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effectLst/>
                        </a:rPr>
                        <a:t> </a:t>
                      </a:r>
                      <a:endParaRPr lang="da-DK" sz="11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000" kern="1200">
                          <a:effectLst/>
                        </a:rPr>
                        <a:t> </a:t>
                      </a:r>
                      <a:endParaRPr lang="da-DK" sz="11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000" kern="12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 </a:t>
                      </a:r>
                      <a:endParaRPr lang="da-DK" sz="11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MTH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 </a:t>
                      </a:r>
                      <a:endParaRPr lang="da-DK" sz="11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MTV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 </a:t>
                      </a:r>
                      <a:endParaRPr lang="da-DK" sz="11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MAKKER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extLst>
                  <a:ext uri="{0D108BD9-81ED-4DB2-BD59-A6C34878D82A}">
                    <a16:rowId xmlns:a16="http://schemas.microsoft.com/office/drawing/2014/main" val="330841479"/>
                  </a:ext>
                </a:extLst>
              </a:tr>
              <a:tr h="25054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 </a:t>
                      </a:r>
                      <a:endParaRPr lang="da-DK" sz="11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PAS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 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600" dirty="0">
                          <a:effectLst/>
                        </a:rPr>
                        <a:t>Pas første gang                           30A</a:t>
                      </a:r>
                      <a:endParaRPr lang="da-D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Makker må melde frit.       30B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 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Hvis den fejlende melder pas eller en tilsvarende melding(par 23) 1. gang, ingen berigtigelse.      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 </a:t>
                      </a:r>
                      <a:br>
                        <a:rPr lang="da-DK" sz="1600" kern="1200" dirty="0">
                          <a:effectLst/>
                        </a:rPr>
                      </a:br>
                      <a:r>
                        <a:rPr lang="da-DK" sz="1600" kern="1200" dirty="0">
                          <a:effectLst/>
                        </a:rPr>
                        <a:t>Hvis andet meldes, skal makker melde pas 1. gang</a:t>
                      </a:r>
                      <a:endParaRPr lang="da-D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Makker må melde frit.      30B</a:t>
                      </a:r>
                      <a:endParaRPr lang="da-DK" sz="16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 </a:t>
                      </a:r>
                      <a:endParaRPr lang="da-DK" sz="16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Hvis den fejlende melder pas eller en tilsvarende melding(par 23) 1. gang, ingen berigtigelse.      </a:t>
                      </a:r>
                      <a:endParaRPr lang="da-DK" sz="16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 </a:t>
                      </a:r>
                      <a:br>
                        <a:rPr lang="da-DK" sz="1600" kern="1200">
                          <a:effectLst/>
                        </a:rPr>
                      </a:br>
                      <a:r>
                        <a:rPr lang="da-DK" sz="1600" kern="1200">
                          <a:effectLst/>
                        </a:rPr>
                        <a:t>Hvis andet meldes, skal makker melde pas 1. gang</a:t>
                      </a:r>
                      <a:endParaRPr lang="da-D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extLst>
                  <a:ext uri="{0D108BD9-81ED-4DB2-BD59-A6C34878D82A}">
                    <a16:rowId xmlns:a16="http://schemas.microsoft.com/office/drawing/2014/main" val="1859791644"/>
                  </a:ext>
                </a:extLst>
              </a:tr>
              <a:tr h="249932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 </a:t>
                      </a:r>
                      <a:endParaRPr lang="da-DK" sz="11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BUD</a:t>
                      </a:r>
                      <a:endParaRPr lang="da-DK" sz="11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Hvis MTH melder pas,      31A</a:t>
                      </a:r>
                      <a:endParaRPr lang="da-DK" sz="16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skal meldingen gentages.</a:t>
                      </a:r>
                      <a:endParaRPr lang="da-DK" sz="16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Hvis MTH afgiver bud gentages eller lovliggøres meld       23. </a:t>
                      </a:r>
                      <a:endParaRPr lang="da-DK" sz="16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 </a:t>
                      </a:r>
                      <a:endParaRPr lang="da-DK" sz="16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Hvis andet, makker pas 1. gang.</a:t>
                      </a:r>
                      <a:r>
                        <a:rPr lang="da-DK" sz="1600">
                          <a:effectLst/>
                        </a:rPr>
                        <a:t> </a:t>
                      </a:r>
                      <a:endParaRPr lang="da-D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Fejlendes makker </a:t>
                      </a:r>
                      <a:r>
                        <a:rPr lang="da-DK" sz="1600" kern="1200" dirty="0">
                          <a:effectLst/>
                        </a:rPr>
                        <a:t>må melde frit   31B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 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Hvis melding kan gentages eller lovliggøres, ingen berigtigelse 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 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Hvis andet meldes, skal makker sige pas 1. gang..</a:t>
                      </a:r>
                      <a:endParaRPr lang="da-D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Fejlendes makker må melde frit         31B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 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Hvis melding kan gentages eller lovliggøres, ingen berigtigelse 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 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Hvis andet meldes, skal makker sige pas 1. gang.</a:t>
                      </a:r>
                      <a:endParaRPr lang="da-D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extLst>
                  <a:ext uri="{0D108BD9-81ED-4DB2-BD59-A6C34878D82A}">
                    <a16:rowId xmlns:a16="http://schemas.microsoft.com/office/drawing/2014/main" val="532238438"/>
                  </a:ext>
                </a:extLst>
              </a:tr>
              <a:tr h="187308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 </a:t>
                      </a:r>
                      <a:endParaRPr lang="da-DK" sz="11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X XX</a:t>
                      </a:r>
                      <a:endParaRPr lang="da-DK" sz="11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Hvis X-XX gentages, ingen  32A</a:t>
                      </a:r>
                      <a:endParaRPr lang="da-DK" sz="16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berigtigelse</a:t>
                      </a:r>
                      <a:endParaRPr lang="da-DK" sz="16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 </a:t>
                      </a:r>
                      <a:endParaRPr lang="da-DK" sz="16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Med enhver anden melding skal makker melde pas 1. gang.</a:t>
                      </a:r>
                      <a:r>
                        <a:rPr lang="da-DK" sz="1600">
                          <a:effectLst/>
                        </a:rPr>
                        <a:t> </a:t>
                      </a:r>
                      <a:endParaRPr lang="da-D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                                                32C</a:t>
                      </a:r>
                      <a:endParaRPr lang="da-DK" sz="16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>
                          <a:effectLst/>
                        </a:rPr>
                        <a:t>Behandles som ændring af melding, berigtigelse eller makker pas 1. gang.  </a:t>
                      </a:r>
                      <a:endParaRPr lang="da-D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                                                32B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Den fejl. makker må melde frit.  </a:t>
                      </a:r>
                      <a:endParaRPr lang="da-DK" sz="1600" dirty="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a-DK" sz="1600" kern="1200" dirty="0">
                          <a:effectLst/>
                        </a:rPr>
                        <a:t>Den fejlende skal lovliggøre, ellers makker pas 1. gang  </a:t>
                      </a:r>
                      <a:endParaRPr lang="da-D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25" marR="60325" marT="9525" marB="0"/>
                </a:tc>
                <a:extLst>
                  <a:ext uri="{0D108BD9-81ED-4DB2-BD59-A6C34878D82A}">
                    <a16:rowId xmlns:a16="http://schemas.microsoft.com/office/drawing/2014/main" val="2551229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7398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80" y="323528"/>
            <a:ext cx="2052811" cy="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boks 4"/>
          <p:cNvSpPr txBox="1"/>
          <p:nvPr/>
        </p:nvSpPr>
        <p:spPr>
          <a:xfrm>
            <a:off x="1935312" y="899593"/>
            <a:ext cx="11881320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da-DK" b="1" dirty="0"/>
          </a:p>
          <a:p>
            <a:r>
              <a:rPr lang="da-DK" sz="3200" b="1" dirty="0"/>
              <a:t>            UBEFØJET OPLYSNING: (Par 16):</a:t>
            </a:r>
          </a:p>
          <a:p>
            <a:r>
              <a:rPr lang="da-DK" sz="3200" b="1" dirty="0"/>
              <a:t> </a:t>
            </a:r>
          </a:p>
          <a:p>
            <a:pPr marL="514350" lvl="0" indent="-514350">
              <a:buFont typeface="+mj-lt"/>
              <a:buAutoNum type="arabicPeriod"/>
            </a:pPr>
            <a:r>
              <a:rPr lang="da-DK" sz="3200" b="1" dirty="0"/>
              <a:t>Foreligger der en ubeføjet oplysning?</a:t>
            </a:r>
            <a:br>
              <a:rPr lang="da-DK" sz="3200" b="1" dirty="0"/>
            </a:br>
            <a:endParaRPr lang="da-DK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da-DK" sz="3200" b="1" dirty="0"/>
              <a:t>Antyder den ubeføjede oplysning at mak-</a:t>
            </a:r>
            <a:br>
              <a:rPr lang="da-DK" sz="3200" b="1" dirty="0"/>
            </a:br>
            <a:r>
              <a:rPr lang="da-DK" sz="3200" b="1" dirty="0"/>
              <a:t>ker valgte en bedre mulighed end andre?</a:t>
            </a:r>
            <a:br>
              <a:rPr lang="da-DK" sz="3200" b="1" dirty="0"/>
            </a:br>
            <a:endParaRPr lang="da-DK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da-DK" sz="3200" b="1" dirty="0"/>
              <a:t>Er der fravalgt et logisk alternativ, evt. pas?</a:t>
            </a:r>
            <a:br>
              <a:rPr lang="da-DK" sz="3200" b="1" dirty="0"/>
            </a:br>
            <a:endParaRPr lang="da-DK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da-DK" sz="3200" b="1" dirty="0"/>
              <a:t>Har den netop her valgte mulighed </a:t>
            </a:r>
            <a:br>
              <a:rPr lang="da-DK" sz="3200" b="1" dirty="0"/>
            </a:br>
            <a:r>
              <a:rPr lang="da-DK" sz="3200" b="1" dirty="0"/>
              <a:t>skadet modstanderen?</a:t>
            </a:r>
          </a:p>
          <a:p>
            <a:r>
              <a:rPr lang="da-DK" sz="3200" b="1" dirty="0"/>
              <a:t> </a:t>
            </a:r>
          </a:p>
          <a:p>
            <a:r>
              <a:rPr lang="da-DK" sz="3200" b="1" dirty="0">
                <a:solidFill>
                  <a:srgbClr val="FF0000"/>
                </a:solidFill>
              </a:rPr>
              <a:t>DER SKAL KUNNE SVARES JA TIL SAMTLIGE </a:t>
            </a:r>
            <a:br>
              <a:rPr lang="da-DK" sz="3200" b="1" dirty="0">
                <a:solidFill>
                  <a:srgbClr val="FF0000"/>
                </a:solidFill>
              </a:rPr>
            </a:br>
            <a:r>
              <a:rPr lang="da-DK" sz="3200" b="1" dirty="0">
                <a:solidFill>
                  <a:srgbClr val="FF0000"/>
                </a:solidFill>
              </a:rPr>
              <a:t>SPØRGSMÅL, FOR AT REGULERING ELLER</a:t>
            </a:r>
            <a:br>
              <a:rPr lang="da-DK" sz="3200" b="1" dirty="0">
                <a:solidFill>
                  <a:srgbClr val="FF0000"/>
                </a:solidFill>
              </a:rPr>
            </a:br>
            <a:r>
              <a:rPr lang="da-DK" sz="3200" b="1" dirty="0">
                <a:solidFill>
                  <a:srgbClr val="FF0000"/>
                </a:solidFill>
              </a:rPr>
              <a:t>JUSTERET SCORE KAN KOMME PÅ TALE.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4FA44DC-ED83-4116-8A90-5660FF47AB03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3087440" y="241355"/>
            <a:ext cx="7632848" cy="39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19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36" y="229803"/>
            <a:ext cx="1657350" cy="6572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boks 4"/>
          <p:cNvSpPr txBox="1"/>
          <p:nvPr/>
        </p:nvSpPr>
        <p:spPr>
          <a:xfrm>
            <a:off x="1215232" y="1475657"/>
            <a:ext cx="10945216" cy="105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da-DK" dirty="0"/>
          </a:p>
          <a:p>
            <a:pPr marL="342900" indent="-342900" algn="ctr"/>
            <a:r>
              <a:rPr lang="da-DK" dirty="0"/>
              <a:t>	</a:t>
            </a:r>
            <a:r>
              <a:rPr lang="da-DK" sz="3200" b="1" dirty="0"/>
              <a:t>AFSLUTNING</a:t>
            </a:r>
          </a:p>
          <a:p>
            <a:pPr marL="342900" indent="-342900" algn="ctr"/>
            <a:endParaRPr lang="da-DK" sz="3200" b="1" dirty="0"/>
          </a:p>
          <a:p>
            <a:pPr marL="342900" indent="-342900" algn="ctr"/>
            <a:r>
              <a:rPr lang="da-DK" sz="3200" dirty="0"/>
              <a:t>Er der yderligere spørgsmål eller uklarheder til de områder der er blevet gennemgået ?</a:t>
            </a:r>
          </a:p>
          <a:p>
            <a:pPr marL="342900" indent="-342900" algn="ctr"/>
            <a:endParaRPr lang="da-DK" sz="3200" dirty="0"/>
          </a:p>
          <a:p>
            <a:pPr marL="342900" indent="-342900" algn="ctr"/>
            <a:r>
              <a:rPr lang="da-DK" sz="3200" dirty="0"/>
              <a:t>Har gennemgangen og opgaverne været tilstrækkelige til at belyse  emnerne?</a:t>
            </a:r>
          </a:p>
          <a:p>
            <a:pPr marL="342900" indent="-342900" algn="ctr"/>
            <a:endParaRPr lang="da-DK" sz="3200" dirty="0"/>
          </a:p>
          <a:p>
            <a:pPr marL="342900" indent="-342900" algn="ctr"/>
            <a:r>
              <a:rPr lang="da-DK" sz="3200" dirty="0"/>
              <a:t>Har kurset bidraget tilstrækkeligt til at øve/ træne i at agere som turneringsleder ?</a:t>
            </a:r>
          </a:p>
          <a:p>
            <a:pPr marL="342900" indent="-342900" algn="ctr"/>
            <a:endParaRPr lang="da-DK" sz="2400" dirty="0"/>
          </a:p>
          <a:p>
            <a:pPr marL="342900" indent="-342900" algn="ctr"/>
            <a:r>
              <a:rPr lang="da-DK" sz="6000" b="1" dirty="0"/>
              <a:t>TAK FOR I DAG !!</a:t>
            </a:r>
          </a:p>
          <a:p>
            <a:pPr marL="342900" indent="-342900" algn="ctr"/>
            <a:endParaRPr lang="da-DK" sz="6000" dirty="0"/>
          </a:p>
          <a:p>
            <a:pPr marL="342900" indent="-342900" algn="ctr"/>
            <a:endParaRPr lang="da-DK" sz="2400" dirty="0"/>
          </a:p>
          <a:p>
            <a:pPr marL="342900" indent="-342900" algn="ctr"/>
            <a:endParaRPr lang="da-DK" sz="2400" dirty="0"/>
          </a:p>
          <a:p>
            <a:pPr marL="342900" indent="-342900" algn="ctr"/>
            <a:endParaRPr lang="da-DK" sz="2400" dirty="0"/>
          </a:p>
          <a:p>
            <a:pPr marL="342900" indent="-342900">
              <a:buFont typeface="+mj-lt"/>
              <a:buAutoNum type="arabicPeriod"/>
            </a:pPr>
            <a:endParaRPr lang="da-DK" sz="2000" dirty="0"/>
          </a:p>
          <a:p>
            <a:pPr marL="342900" indent="-342900">
              <a:buFont typeface="+mj-lt"/>
              <a:buAutoNum type="arabicPeriod"/>
            </a:pPr>
            <a:endParaRPr lang="da-DK" dirty="0"/>
          </a:p>
          <a:p>
            <a:pPr marL="342900" indent="-342900">
              <a:buFont typeface="+mj-lt"/>
              <a:buAutoNum type="arabicPeriod"/>
            </a:pPr>
            <a:endParaRPr lang="da-DK" dirty="0"/>
          </a:p>
          <a:p>
            <a:pPr marL="342900" indent="-342900">
              <a:buFont typeface="+mj-lt"/>
              <a:buAutoNum type="arabicPeriod"/>
            </a:pPr>
            <a:endParaRPr lang="da-DK" dirty="0"/>
          </a:p>
          <a:p>
            <a:pPr marL="342900" indent="-342900">
              <a:buFont typeface="+mj-lt"/>
              <a:buAutoNum type="arabicPeriod"/>
            </a:pPr>
            <a:endParaRPr lang="da-DK" dirty="0"/>
          </a:p>
          <a:p>
            <a:pPr marL="342900" indent="-342900">
              <a:buFont typeface="+mj-lt"/>
              <a:buAutoNum type="arabicPeriod"/>
            </a:pPr>
            <a:endParaRPr lang="da-DK" dirty="0"/>
          </a:p>
          <a:p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95563CA-1557-4090-9F5B-7EDC90134F0B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3087440" y="241355"/>
            <a:ext cx="7632848" cy="39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167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20" y="277829"/>
            <a:ext cx="3928533" cy="15578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felt 5">
            <a:extLst>
              <a:ext uri="{FF2B5EF4-FFF2-40B4-BE49-F238E27FC236}">
                <a16:creationId xmlns:a16="http://schemas.microsoft.com/office/drawing/2014/main" id="{F7094A48-D1AE-4888-89F2-3A4B1AC3FD36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4527600" y="752591"/>
            <a:ext cx="8208912" cy="105381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E5E2DBC4-78B4-4F33-A12D-9BE439492B40}"/>
              </a:ext>
            </a:extLst>
          </p:cNvPr>
          <p:cNvSpPr txBox="1"/>
          <p:nvPr/>
        </p:nvSpPr>
        <p:spPr>
          <a:xfrm>
            <a:off x="1647280" y="2195736"/>
            <a:ext cx="878497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/>
            <a:r>
              <a:rPr lang="da-DK" sz="5400" b="1" dirty="0"/>
              <a:t>Indhold modul 1 </a:t>
            </a:r>
            <a:br>
              <a:rPr lang="da-DK" sz="5400" b="1" dirty="0"/>
            </a:br>
            <a:r>
              <a:rPr lang="da-DK" sz="4000" dirty="0"/>
              <a:t>Kulørsvigt</a:t>
            </a:r>
            <a:br>
              <a:rPr lang="da-DK" sz="4000" dirty="0"/>
            </a:br>
            <a:r>
              <a:rPr lang="da-DK" sz="4000" dirty="0"/>
              <a:t>Strafkort</a:t>
            </a:r>
            <a:br>
              <a:rPr lang="da-DK" sz="4000" dirty="0"/>
            </a:br>
            <a:r>
              <a:rPr lang="da-DK" sz="4000" dirty="0"/>
              <a:t>Udspil udenfor tur</a:t>
            </a:r>
          </a:p>
          <a:p>
            <a:pPr marL="342900" lvl="0" indent="-342900" algn="ctr"/>
            <a:endParaRPr lang="da-DK" sz="4000" dirty="0"/>
          </a:p>
          <a:p>
            <a:pPr algn="ctr"/>
            <a:r>
              <a:rPr lang="da-DK" sz="5400" b="1" dirty="0"/>
              <a:t>Indhold modul 2</a:t>
            </a:r>
            <a:br>
              <a:rPr lang="da-DK" sz="4000" dirty="0"/>
            </a:br>
            <a:r>
              <a:rPr lang="da-DK" sz="4000" dirty="0"/>
              <a:t>Ændring af melding </a:t>
            </a:r>
          </a:p>
          <a:p>
            <a:pPr algn="ctr"/>
            <a:r>
              <a:rPr lang="da-DK" sz="4000" dirty="0"/>
              <a:t>Utilstrækkeligt bud</a:t>
            </a:r>
          </a:p>
          <a:p>
            <a:pPr algn="ctr"/>
            <a:r>
              <a:rPr lang="da-DK" sz="4000" dirty="0"/>
              <a:t>Melding uden for tur</a:t>
            </a:r>
          </a:p>
          <a:p>
            <a:pPr algn="ctr"/>
            <a:r>
              <a:rPr lang="da-DK" sz="4000" dirty="0"/>
              <a:t>Ubeføjede oplysninger</a:t>
            </a:r>
          </a:p>
          <a:p>
            <a:r>
              <a:rPr lang="da-DK" sz="4000" b="1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21315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20" y="277829"/>
            <a:ext cx="3928533" cy="15578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felt 5">
            <a:extLst>
              <a:ext uri="{FF2B5EF4-FFF2-40B4-BE49-F238E27FC236}">
                <a16:creationId xmlns:a16="http://schemas.microsoft.com/office/drawing/2014/main" id="{F7094A48-D1AE-4888-89F2-3A4B1AC3FD36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4527600" y="752591"/>
            <a:ext cx="8208912" cy="105381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0C1EE757-C4CE-4E47-AB78-D4E67CD58E6A}"/>
              </a:ext>
            </a:extLst>
          </p:cNvPr>
          <p:cNvSpPr/>
          <p:nvPr/>
        </p:nvSpPr>
        <p:spPr>
          <a:xfrm>
            <a:off x="783184" y="2064309"/>
            <a:ext cx="1303344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4400" b="1" dirty="0"/>
              <a:t>TURNERINGSLEDERENS OPGAVE ?</a:t>
            </a:r>
          </a:p>
          <a:p>
            <a:endParaRPr lang="da-DK" sz="3200" b="1" dirty="0"/>
          </a:p>
          <a:p>
            <a:r>
              <a:rPr lang="da-DK" sz="3200" dirty="0"/>
              <a:t>SIKRE DEN KORREKTE FREMGANGSMÅDE, SØRGE FOR PASSENDE OPRETNING NÅR NOGET GÅR GALT.</a:t>
            </a:r>
          </a:p>
          <a:p>
            <a:endParaRPr lang="da-DK" sz="3200" dirty="0"/>
          </a:p>
          <a:p>
            <a:r>
              <a:rPr lang="da-DK" sz="3200" dirty="0"/>
              <a:t>SØRGE FOR EN RETFÆRDIG TURNERING, OG OM FORNØDENT TILDELE STRAFFE NÅR MODPARTEN LIDER SKADE.</a:t>
            </a:r>
          </a:p>
          <a:p>
            <a:r>
              <a:rPr lang="da-DK" sz="3200" b="1" dirty="0"/>
              <a:t> </a:t>
            </a:r>
            <a:endParaRPr lang="da-DK" sz="3200" dirty="0"/>
          </a:p>
          <a:p>
            <a:r>
              <a:rPr lang="da-DK" sz="4000" b="1" dirty="0"/>
              <a:t>VIGTIGE TEMER:</a:t>
            </a:r>
          </a:p>
          <a:p>
            <a:endParaRPr lang="da-DK" sz="3200" dirty="0"/>
          </a:p>
          <a:p>
            <a:r>
              <a:rPr lang="da-DK" sz="3200" b="1" dirty="0"/>
              <a:t>KAN</a:t>
            </a:r>
            <a:r>
              <a:rPr lang="da-DK" sz="3200" dirty="0"/>
              <a:t>  - BETYDER AT DET IKKE STRAFFES AT LADE VÆRE</a:t>
            </a:r>
          </a:p>
          <a:p>
            <a:r>
              <a:rPr lang="da-DK" sz="3200" b="1" dirty="0"/>
              <a:t>BØR</a:t>
            </a:r>
            <a:r>
              <a:rPr lang="da-DK" sz="3200" dirty="0"/>
              <a:t>  - BETYDER AT OVERTRÆDELSE MEDFØRER OPRETN./REGULERING</a:t>
            </a:r>
          </a:p>
          <a:p>
            <a:r>
              <a:rPr lang="da-DK" sz="3200" b="1" dirty="0"/>
              <a:t>SKAL </a:t>
            </a:r>
            <a:r>
              <a:rPr lang="da-DK" sz="3200" dirty="0"/>
              <a:t>– BETYDER AT DET STRAFFES AT OVERTRÆDE</a:t>
            </a:r>
          </a:p>
        </p:txBody>
      </p:sp>
    </p:spTree>
    <p:extLst>
      <p:ext uri="{BB962C8B-B14F-4D97-AF65-F5344CB8AC3E}">
        <p14:creationId xmlns:p14="http://schemas.microsoft.com/office/powerpoint/2010/main" val="382813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20" y="277829"/>
            <a:ext cx="3928533" cy="15578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felt 5">
            <a:extLst>
              <a:ext uri="{FF2B5EF4-FFF2-40B4-BE49-F238E27FC236}">
                <a16:creationId xmlns:a16="http://schemas.microsoft.com/office/drawing/2014/main" id="{F7094A48-D1AE-4888-89F2-3A4B1AC3FD36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4527600" y="752591"/>
            <a:ext cx="8208912" cy="105381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0C1EE757-C4CE-4E47-AB78-D4E67CD58E6A}"/>
              </a:ext>
            </a:extLst>
          </p:cNvPr>
          <p:cNvSpPr/>
          <p:nvPr/>
        </p:nvSpPr>
        <p:spPr>
          <a:xfrm>
            <a:off x="1791296" y="2483769"/>
            <a:ext cx="1202533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200" b="1" i="1" dirty="0"/>
              <a:t>MODUL 1 dækker			..op til   </a:t>
            </a:r>
            <a:r>
              <a:rPr lang="da-DK" sz="3200" b="1" dirty="0"/>
              <a:t> 50%</a:t>
            </a:r>
            <a:endParaRPr lang="da-DK" sz="3200" b="1" i="1" dirty="0"/>
          </a:p>
          <a:p>
            <a:endParaRPr lang="da-DK" sz="3200" dirty="0"/>
          </a:p>
          <a:p>
            <a:r>
              <a:rPr lang="da-DK" sz="3200" dirty="0"/>
              <a:t>STRAFKORT  Par 50</a:t>
            </a:r>
          </a:p>
          <a:p>
            <a:r>
              <a:rPr lang="da-DK" sz="3200" dirty="0"/>
              <a:t>KULØRSVIGT  Par 61 – 64</a:t>
            </a:r>
            <a:r>
              <a:rPr lang="da-DK" sz="3200" b="1" dirty="0"/>
              <a:t>				</a:t>
            </a:r>
            <a:endParaRPr lang="da-DK" sz="3200" dirty="0"/>
          </a:p>
          <a:p>
            <a:r>
              <a:rPr lang="da-DK" sz="3200" dirty="0"/>
              <a:t>UDSPIL U/F TUR  53 – 55</a:t>
            </a:r>
          </a:p>
          <a:p>
            <a:r>
              <a:rPr lang="da-DK" sz="3200" b="1" dirty="0"/>
              <a:t>_________________________________________________</a:t>
            </a:r>
            <a:endParaRPr lang="da-DK" sz="3200" dirty="0"/>
          </a:p>
          <a:p>
            <a:r>
              <a:rPr lang="da-DK" sz="3200" b="1" dirty="0"/>
              <a:t> </a:t>
            </a:r>
            <a:endParaRPr lang="da-DK" sz="3200" dirty="0"/>
          </a:p>
          <a:p>
            <a:r>
              <a:rPr lang="da-DK" sz="3200" b="1" i="1" dirty="0"/>
              <a:t>MODUL 2 dækker</a:t>
            </a:r>
            <a:r>
              <a:rPr lang="da-DK" sz="3200" b="1" dirty="0"/>
              <a:t> 			</a:t>
            </a:r>
            <a:r>
              <a:rPr lang="da-DK" sz="3200" b="1" i="1" dirty="0"/>
              <a:t> ..op til </a:t>
            </a:r>
            <a:r>
              <a:rPr lang="da-DK" sz="3200" b="1" dirty="0"/>
              <a:t>	65%</a:t>
            </a:r>
            <a:endParaRPr lang="da-DK" sz="3200" b="1" i="1" dirty="0"/>
          </a:p>
          <a:p>
            <a:endParaRPr lang="da-DK" sz="3200" dirty="0"/>
          </a:p>
          <a:p>
            <a:r>
              <a:rPr lang="da-DK" sz="3200" dirty="0"/>
              <a:t>ÆNDRING AF MELDING Par  25</a:t>
            </a:r>
          </a:p>
          <a:p>
            <a:r>
              <a:rPr lang="da-DK" sz="3200" dirty="0"/>
              <a:t>UTILSTRÆKKELIGT BUD Par 27</a:t>
            </a:r>
            <a:r>
              <a:rPr lang="da-DK" sz="3200" b="1" dirty="0"/>
              <a:t>			</a:t>
            </a:r>
            <a:endParaRPr lang="da-DK" sz="3200" dirty="0"/>
          </a:p>
          <a:p>
            <a:r>
              <a:rPr lang="da-DK" sz="3200" dirty="0"/>
              <a:t>MELDING U/F TUR  Par 29 – 32</a:t>
            </a:r>
          </a:p>
          <a:p>
            <a:r>
              <a:rPr lang="da-DK" sz="3200" dirty="0"/>
              <a:t>UBEFØJET OPLYSNING Par  16</a:t>
            </a:r>
          </a:p>
        </p:txBody>
      </p:sp>
    </p:spTree>
    <p:extLst>
      <p:ext uri="{BB962C8B-B14F-4D97-AF65-F5344CB8AC3E}">
        <p14:creationId xmlns:p14="http://schemas.microsoft.com/office/powerpoint/2010/main" val="294132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20" y="277829"/>
            <a:ext cx="3928533" cy="15578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felt 5">
            <a:extLst>
              <a:ext uri="{FF2B5EF4-FFF2-40B4-BE49-F238E27FC236}">
                <a16:creationId xmlns:a16="http://schemas.microsoft.com/office/drawing/2014/main" id="{F7094A48-D1AE-4888-89F2-3A4B1AC3FD36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4527600" y="752591"/>
            <a:ext cx="8208912" cy="105381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3F887F71-3326-4D86-BE5E-540A5075511D}"/>
              </a:ext>
            </a:extLst>
          </p:cNvPr>
          <p:cNvSpPr/>
          <p:nvPr/>
        </p:nvSpPr>
        <p:spPr>
          <a:xfrm>
            <a:off x="1503264" y="2195736"/>
            <a:ext cx="116652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600" b="1" i="1" dirty="0"/>
              <a:t>MODUL 3 dækker			 ..op til 	</a:t>
            </a:r>
            <a:r>
              <a:rPr lang="da-DK" sz="3600" b="1" dirty="0"/>
              <a:t>75%</a:t>
            </a:r>
            <a:endParaRPr lang="da-DK" sz="3600" dirty="0"/>
          </a:p>
          <a:p>
            <a:endParaRPr lang="da-DK" sz="3600" dirty="0"/>
          </a:p>
          <a:p>
            <a:r>
              <a:rPr lang="da-DK" sz="3600" dirty="0"/>
              <a:t>ET SPILLET KORT  Par 45 – 46</a:t>
            </a:r>
          </a:p>
          <a:p>
            <a:r>
              <a:rPr lang="da-DK" sz="3600" dirty="0"/>
              <a:t>STOPREGLERNE Par 123		</a:t>
            </a:r>
            <a:r>
              <a:rPr lang="da-DK" sz="3600" b="1" dirty="0"/>
              <a:t>	</a:t>
            </a:r>
            <a:br>
              <a:rPr lang="da-DK" sz="3600" b="1" dirty="0"/>
            </a:br>
            <a:r>
              <a:rPr lang="da-DK" sz="3600" dirty="0"/>
              <a:t>KRAV DER BESTRIDES Par 68 og 70		</a:t>
            </a:r>
          </a:p>
          <a:p>
            <a:r>
              <a:rPr lang="da-DK" sz="3600" dirty="0"/>
              <a:t>RETTELSE AF FORKERT FORKLARING  Par 20F4-5 og 21B</a:t>
            </a:r>
          </a:p>
          <a:p>
            <a:r>
              <a:rPr lang="da-DK" sz="3600" b="1" dirty="0"/>
              <a:t>__________________________________________</a:t>
            </a:r>
            <a:endParaRPr lang="da-DK" sz="3600" dirty="0"/>
          </a:p>
          <a:p>
            <a:endParaRPr lang="da-DK" sz="3600" dirty="0"/>
          </a:p>
          <a:p>
            <a:r>
              <a:rPr lang="da-DK" sz="3600" b="1" i="1" dirty="0"/>
              <a:t>MODUL  4  dækker</a:t>
            </a:r>
          </a:p>
          <a:p>
            <a:endParaRPr lang="da-DK" sz="3600" dirty="0"/>
          </a:p>
          <a:p>
            <a:r>
              <a:rPr lang="da-DK" sz="3600" dirty="0"/>
              <a:t>TEKNIK TIL AT FINDE RESTEN</a:t>
            </a:r>
          </a:p>
          <a:p>
            <a:r>
              <a:rPr lang="da-DK" sz="3600" dirty="0"/>
              <a:t>PERFORMANCE VED BORDET</a:t>
            </a:r>
          </a:p>
        </p:txBody>
      </p:sp>
    </p:spTree>
    <p:extLst>
      <p:ext uri="{BB962C8B-B14F-4D97-AF65-F5344CB8AC3E}">
        <p14:creationId xmlns:p14="http://schemas.microsoft.com/office/powerpoint/2010/main" val="337139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36" y="136079"/>
            <a:ext cx="2088232" cy="86708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2A7E82CD-3168-4474-A15B-B66392CE6F95}"/>
              </a:ext>
            </a:extLst>
          </p:cNvPr>
          <p:cNvSpPr txBox="1"/>
          <p:nvPr/>
        </p:nvSpPr>
        <p:spPr>
          <a:xfrm>
            <a:off x="5319689" y="21957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BAC58BFA-A82E-4AD2-A0A5-EC5B8EE89C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9488" y="1516103"/>
            <a:ext cx="6192688" cy="7748331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D2698201-097E-4452-AF82-FA9423414FC2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3087440" y="241355"/>
            <a:ext cx="7632848" cy="39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5D728AEC-22E9-4152-BCC2-696765A74EAD}"/>
              </a:ext>
            </a:extLst>
          </p:cNvPr>
          <p:cNvSpPr/>
          <p:nvPr/>
        </p:nvSpPr>
        <p:spPr>
          <a:xfrm>
            <a:off x="3540255" y="1223627"/>
            <a:ext cx="5863941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E2A263CF-60A0-4BB0-96AC-F33082C4D6E5}"/>
              </a:ext>
            </a:extLst>
          </p:cNvPr>
          <p:cNvSpPr/>
          <p:nvPr/>
        </p:nvSpPr>
        <p:spPr>
          <a:xfrm>
            <a:off x="3519487" y="8886866"/>
            <a:ext cx="5863942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7" name="Lige forbindelse 6">
            <a:extLst>
              <a:ext uri="{FF2B5EF4-FFF2-40B4-BE49-F238E27FC236}">
                <a16:creationId xmlns:a16="http://schemas.microsoft.com/office/drawing/2014/main" id="{EF34612A-CB70-43E8-B4DD-F21B73AC1B7A}"/>
              </a:ext>
            </a:extLst>
          </p:cNvPr>
          <p:cNvCxnSpPr>
            <a:stCxn id="3" idx="1"/>
          </p:cNvCxnSpPr>
          <p:nvPr/>
        </p:nvCxnSpPr>
        <p:spPr>
          <a:xfrm>
            <a:off x="3540255" y="1259631"/>
            <a:ext cx="0" cy="7447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>
            <a:extLst>
              <a:ext uri="{FF2B5EF4-FFF2-40B4-BE49-F238E27FC236}">
                <a16:creationId xmlns:a16="http://schemas.microsoft.com/office/drawing/2014/main" id="{E0823A2A-D4A9-435D-B60C-60DB5F4096BC}"/>
              </a:ext>
            </a:extLst>
          </p:cNvPr>
          <p:cNvCxnSpPr>
            <a:stCxn id="3" idx="3"/>
          </p:cNvCxnSpPr>
          <p:nvPr/>
        </p:nvCxnSpPr>
        <p:spPr>
          <a:xfrm flipH="1">
            <a:off x="9383429" y="1259631"/>
            <a:ext cx="20767" cy="7627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68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20" y="277829"/>
            <a:ext cx="3928533" cy="15578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felt 5">
            <a:extLst>
              <a:ext uri="{FF2B5EF4-FFF2-40B4-BE49-F238E27FC236}">
                <a16:creationId xmlns:a16="http://schemas.microsoft.com/office/drawing/2014/main" id="{F7094A48-D1AE-4888-89F2-3A4B1AC3FD36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4527600" y="752591"/>
            <a:ext cx="8208912" cy="105381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CFC508F7-DDC9-4BEE-A022-9755DB5A6E0D}"/>
              </a:ext>
            </a:extLst>
          </p:cNvPr>
          <p:cNvSpPr/>
          <p:nvPr/>
        </p:nvSpPr>
        <p:spPr>
          <a:xfrm>
            <a:off x="1359248" y="2339753"/>
            <a:ext cx="113772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da-DK" sz="3600" b="1" dirty="0"/>
              <a:t>Turneringslederens 5 første bud !</a:t>
            </a:r>
          </a:p>
          <a:p>
            <a:pPr lvl="0"/>
            <a:endParaRPr lang="da-DK" sz="3600" dirty="0"/>
          </a:p>
          <a:p>
            <a:pPr marL="342900" lvl="0" indent="-342900">
              <a:buFont typeface="+mj-lt"/>
              <a:buAutoNum type="arabicPeriod"/>
            </a:pPr>
            <a:r>
              <a:rPr lang="da-DK" sz="3600" dirty="0"/>
              <a:t>Reager straks på et tilkald 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3600" dirty="0"/>
              <a:t>Optræd altid høfligt og interesseret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3600" dirty="0"/>
              <a:t>Vær tålmodig overfor nye spillere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3600" dirty="0"/>
              <a:t>Udtryk aldrig egne meninger og holdninger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3600" dirty="0"/>
              <a:t>Medbring altid lovbogen</a:t>
            </a:r>
          </a:p>
        </p:txBody>
      </p:sp>
    </p:spTree>
    <p:extLst>
      <p:ext uri="{BB962C8B-B14F-4D97-AF65-F5344CB8AC3E}">
        <p14:creationId xmlns:p14="http://schemas.microsoft.com/office/powerpoint/2010/main" val="1714487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logof5 u teks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20" y="277829"/>
            <a:ext cx="3928533" cy="15578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felt 5">
            <a:extLst>
              <a:ext uri="{FF2B5EF4-FFF2-40B4-BE49-F238E27FC236}">
                <a16:creationId xmlns:a16="http://schemas.microsoft.com/office/drawing/2014/main" id="{F7094A48-D1AE-4888-89F2-3A4B1AC3FD36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4527600" y="752591"/>
            <a:ext cx="8208912" cy="105381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da-DK" sz="3400" dirty="0">
                <a:gradFill>
                  <a:gsLst>
                    <a:gs pos="0">
                      <a:srgbClr val="0000FF"/>
                    </a:gs>
                    <a:gs pos="100000">
                      <a:srgbClr val="333333"/>
                    </a:gs>
                  </a:gsLst>
                  <a:lin ang="0" scaled="1"/>
                </a:gradFill>
                <a:effectLst>
                  <a:outerShdw dist="35941" dir="2700000" algn="ctr">
                    <a:srgbClr val="C0C0C0"/>
                  </a:outerShdw>
                </a:effectLst>
                <a:latin typeface="Impact" panose="020B0806030902050204" pitchFamily="34" charset="0"/>
                <a:ea typeface="Times New Roman" panose="02020603050405020304" pitchFamily="18" charset="0"/>
              </a:rPr>
              <a:t>Distrikt  Øst/Vest/Storstrøm</a:t>
            </a:r>
            <a:endParaRPr lang="da-D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C11A50E4-C5B5-469C-BB2B-2DA8C5F634C2}"/>
              </a:ext>
            </a:extLst>
          </p:cNvPr>
          <p:cNvSpPr/>
          <p:nvPr/>
        </p:nvSpPr>
        <p:spPr>
          <a:xfrm>
            <a:off x="1359248" y="1979712"/>
            <a:ext cx="118093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da-DK" sz="3200" b="1" dirty="0"/>
              <a:t>Turneringslederens 5 næste bud (ved bordet)</a:t>
            </a:r>
            <a:br>
              <a:rPr lang="da-DK" sz="3200" b="1" dirty="0"/>
            </a:br>
            <a:endParaRPr lang="da-DK" sz="3200" b="1" dirty="0"/>
          </a:p>
          <a:p>
            <a:pPr marL="342900" indent="-342900">
              <a:buFont typeface="+mj-lt"/>
              <a:buAutoNum type="arabicPeriod"/>
            </a:pPr>
            <a:r>
              <a:rPr lang="da-DK" sz="3200" dirty="0"/>
              <a:t>Start altid med at afklare hvem der har kaldt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3200" dirty="0"/>
              <a:t>Opnå enighed om det faktiske forløb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3200" dirty="0"/>
              <a:t>Bestem om spillet skal fortsættes, eller om der skal </a:t>
            </a:r>
            <a:br>
              <a:rPr lang="da-DK" sz="3200" dirty="0"/>
            </a:br>
            <a:r>
              <a:rPr lang="da-DK" sz="3200" dirty="0"/>
              <a:t>træffes afgørelse på stedet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3200" dirty="0"/>
              <a:t>Forklar afgørelsen for spillerne, helst med reference</a:t>
            </a:r>
            <a:br>
              <a:rPr lang="da-DK" sz="3200" dirty="0"/>
            </a:br>
            <a:r>
              <a:rPr lang="da-DK" sz="3200" dirty="0"/>
              <a:t>til paragraffen i Lovbogen og vis aldrig usikkerhed.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3200" dirty="0"/>
              <a:t>Vær sikker på at spillerne forstår hvilken hændelse</a:t>
            </a:r>
            <a:br>
              <a:rPr lang="da-DK" sz="3200" dirty="0"/>
            </a:br>
            <a:r>
              <a:rPr lang="da-DK" sz="3200" dirty="0"/>
              <a:t>eller begrundelse der ligger til grund for afgørelsen.</a:t>
            </a:r>
          </a:p>
          <a:p>
            <a:pPr marL="342900" indent="-342900">
              <a:buFont typeface="+mj-lt"/>
              <a:buAutoNum type="arabicPeriod"/>
            </a:pPr>
            <a:endParaRPr lang="da-DK" sz="2800" dirty="0"/>
          </a:p>
          <a:p>
            <a:pPr marL="342900" indent="-342900">
              <a:buFont typeface="+mj-lt"/>
              <a:buAutoNum type="arabicPeriod"/>
            </a:pPr>
            <a:endParaRPr lang="da-DK" sz="2800" dirty="0"/>
          </a:p>
          <a:p>
            <a:pPr marL="342900" indent="-342900"/>
            <a:r>
              <a:rPr lang="da-DK" sz="2800" dirty="0"/>
              <a:t>	</a:t>
            </a:r>
            <a:r>
              <a:rPr lang="da-DK" sz="2800" b="1" dirty="0"/>
              <a:t>HVIS DU ER DET MINDSTE I TVIVL OM DIN AFGØRELSE, SKAL DU ALTID SIKRE DIG, EVENTUELT VED AT KONTAKTE EN KOLLEGA.</a:t>
            </a:r>
            <a:br>
              <a:rPr lang="da-DK" sz="2800" dirty="0"/>
            </a:b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92650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17177</TotalTime>
  <Words>486</Words>
  <Application>Microsoft Office PowerPoint</Application>
  <PresentationFormat>Brugerdefineret</PresentationFormat>
  <Paragraphs>276</Paragraphs>
  <Slides>24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24</vt:i4>
      </vt:variant>
    </vt:vector>
  </HeadingPairs>
  <TitlesOfParts>
    <vt:vector size="31" baseType="lpstr">
      <vt:lpstr>Arial</vt:lpstr>
      <vt:lpstr>Calibri</vt:lpstr>
      <vt:lpstr>Impact</vt:lpstr>
      <vt:lpstr>Times New Roman</vt:lpstr>
      <vt:lpstr>Trebuchet MS</vt:lpstr>
      <vt:lpstr>Wingdings 3</vt:lpstr>
      <vt:lpstr>Facet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Distriktets Nyhedsbrev. Som noget nyt udgiver Distrikt Østsjælland fremover et Nyhedsbrev, der mod forudgående accept, sendes til medlemmernes mailbokse. Ideen er at informere om både hvad der er sket i distriktet, herunder resultater fra afholdte turneringer, og om hvad der skal ske, det være sig kommende turneringer og  arrangementer i almindelighed. Vi vil endvird</dc:title>
  <dc:creator>egeluper</dc:creator>
  <cp:lastModifiedBy>per egelund</cp:lastModifiedBy>
  <cp:revision>350</cp:revision>
  <cp:lastPrinted>2019-01-31T09:24:06Z</cp:lastPrinted>
  <dcterms:created xsi:type="dcterms:W3CDTF">2012-11-01T14:02:46Z</dcterms:created>
  <dcterms:modified xsi:type="dcterms:W3CDTF">2019-02-08T13:11:54Z</dcterms:modified>
</cp:coreProperties>
</file>